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8" r:id="rId1"/>
  </p:sldMasterIdLst>
  <p:notesMasterIdLst>
    <p:notesMasterId r:id="rId70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79" r:id="rId23"/>
    <p:sldId id="280" r:id="rId24"/>
    <p:sldId id="282" r:id="rId25"/>
    <p:sldId id="283" r:id="rId26"/>
    <p:sldId id="284" r:id="rId27"/>
    <p:sldId id="334" r:id="rId28"/>
    <p:sldId id="288" r:id="rId29"/>
    <p:sldId id="285" r:id="rId30"/>
    <p:sldId id="286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1" r:id="rId43"/>
    <p:sldId id="305" r:id="rId44"/>
    <p:sldId id="306" r:id="rId45"/>
    <p:sldId id="308" r:id="rId46"/>
    <p:sldId id="309" r:id="rId47"/>
    <p:sldId id="310" r:id="rId48"/>
    <p:sldId id="311" r:id="rId49"/>
    <p:sldId id="313" r:id="rId50"/>
    <p:sldId id="314" r:id="rId51"/>
    <p:sldId id="315" r:id="rId52"/>
    <p:sldId id="316" r:id="rId53"/>
    <p:sldId id="317" r:id="rId54"/>
    <p:sldId id="318" r:id="rId55"/>
    <p:sldId id="319" r:id="rId56"/>
    <p:sldId id="320" r:id="rId57"/>
    <p:sldId id="322" r:id="rId58"/>
    <p:sldId id="323" r:id="rId59"/>
    <p:sldId id="324" r:id="rId60"/>
    <p:sldId id="325" r:id="rId61"/>
    <p:sldId id="326" r:id="rId62"/>
    <p:sldId id="327" r:id="rId63"/>
    <p:sldId id="328" r:id="rId64"/>
    <p:sldId id="329" r:id="rId65"/>
    <p:sldId id="330" r:id="rId66"/>
    <p:sldId id="331" r:id="rId67"/>
    <p:sldId id="332" r:id="rId68"/>
    <p:sldId id="333" r:id="rId69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90" d="100"/>
          <a:sy n="90" d="100"/>
        </p:scale>
        <p:origin x="-1398" y="-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96.wmf"/><Relationship Id="rId1" Type="http://schemas.openxmlformats.org/officeDocument/2006/relationships/image" Target="../media/image95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2" Type="http://schemas.openxmlformats.org/officeDocument/2006/relationships/image" Target="../media/image98.wmf"/><Relationship Id="rId1" Type="http://schemas.openxmlformats.org/officeDocument/2006/relationships/image" Target="../media/image97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image" Target="../media/image33.wmf"/><Relationship Id="rId7" Type="http://schemas.openxmlformats.org/officeDocument/2006/relationships/image" Target="../media/image37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6" Type="http://schemas.openxmlformats.org/officeDocument/2006/relationships/image" Target="../media/image36.wmf"/><Relationship Id="rId5" Type="http://schemas.openxmlformats.org/officeDocument/2006/relationships/image" Target="../media/image35.wmf"/><Relationship Id="rId10" Type="http://schemas.openxmlformats.org/officeDocument/2006/relationships/image" Target="../media/image40.wmf"/><Relationship Id="rId4" Type="http://schemas.openxmlformats.org/officeDocument/2006/relationships/image" Target="../media/image34.wmf"/><Relationship Id="rId9" Type="http://schemas.openxmlformats.org/officeDocument/2006/relationships/image" Target="../media/image3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Relationship Id="rId4" Type="http://schemas.openxmlformats.org/officeDocument/2006/relationships/image" Target="../media/image62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0.wmf"/><Relationship Id="rId1" Type="http://schemas.openxmlformats.org/officeDocument/2006/relationships/image" Target="../media/image69.wmf"/><Relationship Id="rId5" Type="http://schemas.openxmlformats.org/officeDocument/2006/relationships/image" Target="../media/image73.wmf"/><Relationship Id="rId4" Type="http://schemas.openxmlformats.org/officeDocument/2006/relationships/image" Target="../media/image72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89.wmf"/><Relationship Id="rId3" Type="http://schemas.openxmlformats.org/officeDocument/2006/relationships/image" Target="../media/image84.wmf"/><Relationship Id="rId7" Type="http://schemas.openxmlformats.org/officeDocument/2006/relationships/image" Target="../media/image88.wmf"/><Relationship Id="rId2" Type="http://schemas.openxmlformats.org/officeDocument/2006/relationships/image" Target="../media/image83.wmf"/><Relationship Id="rId1" Type="http://schemas.openxmlformats.org/officeDocument/2006/relationships/image" Target="../media/image82.wmf"/><Relationship Id="rId6" Type="http://schemas.openxmlformats.org/officeDocument/2006/relationships/image" Target="../media/image87.wmf"/><Relationship Id="rId5" Type="http://schemas.openxmlformats.org/officeDocument/2006/relationships/image" Target="../media/image86.wmf"/><Relationship Id="rId4" Type="http://schemas.openxmlformats.org/officeDocument/2006/relationships/image" Target="../media/image85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image" Target="../media/image93.wmf"/><Relationship Id="rId1" Type="http://schemas.openxmlformats.org/officeDocument/2006/relationships/image" Target="../media/image9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DA256B-3F0D-4C26-BE33-CCBC594DACD1}" type="datetimeFigureOut">
              <a:rPr lang="el-GR" smtClean="0"/>
              <a:t>8/5/2017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00FF4A-CA61-4C99-BAAF-8A512CC9436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89500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86213-BC60-49DB-BE3C-3CB0DC60A15E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DE7EA-C056-4F17-BC23-FBD3A6B1545C}" type="datetimeFigureOut">
              <a:rPr lang="el-GR" smtClean="0"/>
              <a:t>8/5/2017</a:t>
            </a:fld>
            <a:endParaRPr lang="el-G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80450-CDFF-4463-9E8B-08FCCDED02FE}" type="slidenum">
              <a:rPr lang="el-GR" smtClean="0"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DE7EA-C056-4F17-BC23-FBD3A6B1545C}" type="datetimeFigureOut">
              <a:rPr lang="el-GR" smtClean="0"/>
              <a:t>8/5/2017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80450-CDFF-4463-9E8B-08FCCDED02F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DE7EA-C056-4F17-BC23-FBD3A6B1545C}" type="datetimeFigureOut">
              <a:rPr lang="el-GR" smtClean="0"/>
              <a:t>8/5/2017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80450-CDFF-4463-9E8B-08FCCDED02F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DE7EA-C056-4F17-BC23-FBD3A6B1545C}" type="datetimeFigureOut">
              <a:rPr lang="el-GR" smtClean="0"/>
              <a:t>8/5/2017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80450-CDFF-4463-9E8B-08FCCDED02F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DE7EA-C056-4F17-BC23-FBD3A6B1545C}" type="datetimeFigureOut">
              <a:rPr lang="el-GR" smtClean="0"/>
              <a:t>8/5/2017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80450-CDFF-4463-9E8B-08FCCDED02FE}" type="slidenum">
              <a:rPr lang="el-GR" smtClean="0"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DE7EA-C056-4F17-BC23-FBD3A6B1545C}" type="datetimeFigureOut">
              <a:rPr lang="el-GR" smtClean="0"/>
              <a:t>8/5/2017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80450-CDFF-4463-9E8B-08FCCDED02F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DE7EA-C056-4F17-BC23-FBD3A6B1545C}" type="datetimeFigureOut">
              <a:rPr lang="el-GR" smtClean="0"/>
              <a:t>8/5/2017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80450-CDFF-4463-9E8B-08FCCDED02F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DE7EA-C056-4F17-BC23-FBD3A6B1545C}" type="datetimeFigureOut">
              <a:rPr lang="el-GR" smtClean="0"/>
              <a:t>8/5/2017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80450-CDFF-4463-9E8B-08FCCDED02F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DE7EA-C056-4F17-BC23-FBD3A6B1545C}" type="datetimeFigureOut">
              <a:rPr lang="el-GR" smtClean="0"/>
              <a:t>8/5/2017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80450-CDFF-4463-9E8B-08FCCDED02F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DE7EA-C056-4F17-BC23-FBD3A6B1545C}" type="datetimeFigureOut">
              <a:rPr lang="el-GR" smtClean="0"/>
              <a:t>8/5/2017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80450-CDFF-4463-9E8B-08FCCDED02F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DE7EA-C056-4F17-BC23-FBD3A6B1545C}" type="datetimeFigureOut">
              <a:rPr lang="el-GR" smtClean="0"/>
              <a:t>8/5/2017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3E80450-CDFF-4463-9E8B-08FCCDED02FE}" type="slidenum">
              <a:rPr lang="el-GR" smtClean="0"/>
              <a:t>‹#›</a:t>
            </a:fld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CEDE7EA-C056-4F17-BC23-FBD3A6B1545C}" type="datetimeFigureOut">
              <a:rPr lang="el-GR" smtClean="0"/>
              <a:t>8/5/2017</a:t>
            </a:fld>
            <a:endParaRPr lang="el-G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3E80450-CDFF-4463-9E8B-08FCCDED02FE}" type="slidenum">
              <a:rPr lang="el-GR" smtClean="0"/>
              <a:t>‹#›</a:t>
            </a:fld>
            <a:endParaRPr lang="el-GR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0.gif"/><Relationship Id="rId4" Type="http://schemas.openxmlformats.org/officeDocument/2006/relationships/image" Target="../media/image29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13" Type="http://schemas.openxmlformats.org/officeDocument/2006/relationships/oleObject" Target="../embeddings/oleObject8.bin"/><Relationship Id="rId18" Type="http://schemas.openxmlformats.org/officeDocument/2006/relationships/image" Target="../media/image38.wmf"/><Relationship Id="rId3" Type="http://schemas.openxmlformats.org/officeDocument/2006/relationships/oleObject" Target="../embeddings/oleObject3.bin"/><Relationship Id="rId21" Type="http://schemas.openxmlformats.org/officeDocument/2006/relationships/oleObject" Target="../embeddings/oleObject12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35.wmf"/><Relationship Id="rId17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7.wmf"/><Relationship Id="rId20" Type="http://schemas.openxmlformats.org/officeDocument/2006/relationships/image" Target="../media/image39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32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5" Type="http://schemas.openxmlformats.org/officeDocument/2006/relationships/oleObject" Target="../embeddings/oleObject9.bin"/><Relationship Id="rId10" Type="http://schemas.openxmlformats.org/officeDocument/2006/relationships/image" Target="../media/image34.wmf"/><Relationship Id="rId19" Type="http://schemas.openxmlformats.org/officeDocument/2006/relationships/oleObject" Target="../embeddings/oleObject11.bin"/><Relationship Id="rId4" Type="http://schemas.openxmlformats.org/officeDocument/2006/relationships/image" Target="../media/image31.wmf"/><Relationship Id="rId9" Type="http://schemas.openxmlformats.org/officeDocument/2006/relationships/oleObject" Target="../embeddings/oleObject6.bin"/><Relationship Id="rId14" Type="http://schemas.openxmlformats.org/officeDocument/2006/relationships/image" Target="../media/image36.wmf"/><Relationship Id="rId22" Type="http://schemas.openxmlformats.org/officeDocument/2006/relationships/image" Target="../media/image40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gif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8.gif"/><Relationship Id="rId5" Type="http://schemas.openxmlformats.org/officeDocument/2006/relationships/image" Target="../media/image47.gif"/><Relationship Id="rId10" Type="http://schemas.openxmlformats.org/officeDocument/2006/relationships/image" Target="../media/image44.wmf"/><Relationship Id="rId4" Type="http://schemas.openxmlformats.org/officeDocument/2006/relationships/image" Target="../media/image46.jpeg"/><Relationship Id="rId9" Type="http://schemas.openxmlformats.org/officeDocument/2006/relationships/oleObject" Target="../embeddings/oleObject13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51.wmf"/><Relationship Id="rId9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image" Target="../media/image63.png"/><Relationship Id="rId7" Type="http://schemas.openxmlformats.org/officeDocument/2006/relationships/image" Target="../media/image6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8.bin"/><Relationship Id="rId11" Type="http://schemas.openxmlformats.org/officeDocument/2006/relationships/image" Target="../media/image62.wmf"/><Relationship Id="rId5" Type="http://schemas.openxmlformats.org/officeDocument/2006/relationships/image" Target="../media/image59.wmf"/><Relationship Id="rId10" Type="http://schemas.openxmlformats.org/officeDocument/2006/relationships/oleObject" Target="../embeddings/oleObject20.bin"/><Relationship Id="rId4" Type="http://schemas.openxmlformats.org/officeDocument/2006/relationships/oleObject" Target="../embeddings/oleObject17.bin"/><Relationship Id="rId9" Type="http://schemas.openxmlformats.org/officeDocument/2006/relationships/image" Target="../media/image61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wmf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oleObject23.bin"/><Relationship Id="rId12" Type="http://schemas.openxmlformats.org/officeDocument/2006/relationships/image" Target="../media/image7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0.wmf"/><Relationship Id="rId11" Type="http://schemas.openxmlformats.org/officeDocument/2006/relationships/oleObject" Target="../embeddings/oleObject25.bin"/><Relationship Id="rId5" Type="http://schemas.openxmlformats.org/officeDocument/2006/relationships/oleObject" Target="../embeddings/oleObject22.bin"/><Relationship Id="rId10" Type="http://schemas.openxmlformats.org/officeDocument/2006/relationships/image" Target="../media/image72.wmf"/><Relationship Id="rId4" Type="http://schemas.openxmlformats.org/officeDocument/2006/relationships/image" Target="../media/image69.wmf"/><Relationship Id="rId9" Type="http://schemas.openxmlformats.org/officeDocument/2006/relationships/oleObject" Target="../embeddings/oleObject24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wmf"/><Relationship Id="rId13" Type="http://schemas.openxmlformats.org/officeDocument/2006/relationships/oleObject" Target="../embeddings/oleObject31.bin"/><Relationship Id="rId18" Type="http://schemas.openxmlformats.org/officeDocument/2006/relationships/image" Target="../media/image89.wmf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12" Type="http://schemas.openxmlformats.org/officeDocument/2006/relationships/image" Target="../media/image86.wmf"/><Relationship Id="rId17" Type="http://schemas.openxmlformats.org/officeDocument/2006/relationships/oleObject" Target="../embeddings/oleObject33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8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83.wmf"/><Relationship Id="rId11" Type="http://schemas.openxmlformats.org/officeDocument/2006/relationships/oleObject" Target="../embeddings/oleObject30.bin"/><Relationship Id="rId5" Type="http://schemas.openxmlformats.org/officeDocument/2006/relationships/oleObject" Target="../embeddings/oleObject27.bin"/><Relationship Id="rId15" Type="http://schemas.openxmlformats.org/officeDocument/2006/relationships/oleObject" Target="../embeddings/oleObject32.bin"/><Relationship Id="rId10" Type="http://schemas.openxmlformats.org/officeDocument/2006/relationships/image" Target="../media/image85.wmf"/><Relationship Id="rId4" Type="http://schemas.openxmlformats.org/officeDocument/2006/relationships/image" Target="../media/image82.wmf"/><Relationship Id="rId9" Type="http://schemas.openxmlformats.org/officeDocument/2006/relationships/oleObject" Target="../embeddings/oleObject29.bin"/><Relationship Id="rId14" Type="http://schemas.openxmlformats.org/officeDocument/2006/relationships/image" Target="../media/image87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3" Type="http://schemas.openxmlformats.org/officeDocument/2006/relationships/oleObject" Target="../embeddings/oleObject34.bin"/><Relationship Id="rId7" Type="http://schemas.openxmlformats.org/officeDocument/2006/relationships/oleObject" Target="../embeddings/oleObject3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93.wmf"/><Relationship Id="rId5" Type="http://schemas.openxmlformats.org/officeDocument/2006/relationships/oleObject" Target="../embeddings/oleObject35.bin"/><Relationship Id="rId4" Type="http://schemas.openxmlformats.org/officeDocument/2006/relationships/image" Target="../media/image92.wmf"/><Relationship Id="rId9" Type="http://schemas.openxmlformats.org/officeDocument/2006/relationships/image" Target="../media/image94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96.wmf"/><Relationship Id="rId5" Type="http://schemas.openxmlformats.org/officeDocument/2006/relationships/oleObject" Target="../embeddings/oleObject39.bin"/><Relationship Id="rId4" Type="http://schemas.openxmlformats.org/officeDocument/2006/relationships/image" Target="../media/image95.w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wmf"/><Relationship Id="rId3" Type="http://schemas.openxmlformats.org/officeDocument/2006/relationships/oleObject" Target="../embeddings/oleObject40.bin"/><Relationship Id="rId7" Type="http://schemas.openxmlformats.org/officeDocument/2006/relationships/oleObject" Target="../embeddings/oleObject4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98.wmf"/><Relationship Id="rId5" Type="http://schemas.openxmlformats.org/officeDocument/2006/relationships/oleObject" Target="../embeddings/oleObject41.bin"/><Relationship Id="rId4" Type="http://schemas.openxmlformats.org/officeDocument/2006/relationships/image" Target="../media/image97.w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03.wmf"/><Relationship Id="rId4" Type="http://schemas.openxmlformats.org/officeDocument/2006/relationships/oleObject" Target="../embeddings/oleObject43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09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tiff"/><Relationship Id="rId2" Type="http://schemas.openxmlformats.org/officeDocument/2006/relationships/image" Target="../media/image110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tif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5" Type="http://schemas.openxmlformats.org/officeDocument/2006/relationships/image" Target="../media/image116.tiff"/><Relationship Id="rId4" Type="http://schemas.openxmlformats.org/officeDocument/2006/relationships/image" Target="../media/image115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tif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tif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hyperlink" Target="http://onlinelibrary.wiley.com/doi/10.1002/anie.200700534/full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772400" cy="1470025"/>
          </a:xfrm>
        </p:spPr>
        <p:txBody>
          <a:bodyPr/>
          <a:lstStyle/>
          <a:p>
            <a:r>
              <a:rPr lang="en-US" dirty="0" smtClean="0"/>
              <a:t>Crystal Engineering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2708920"/>
            <a:ext cx="7128792" cy="2808312"/>
          </a:xfrm>
        </p:spPr>
        <p:txBody>
          <a:bodyPr>
            <a:normAutofit/>
          </a:bodyPr>
          <a:lstStyle/>
          <a:p>
            <a:pPr algn="ctr"/>
            <a:r>
              <a:rPr lang="el-GR" sz="4000" dirty="0" smtClean="0"/>
              <a:t>Πετράτος Γιώργος</a:t>
            </a:r>
          </a:p>
          <a:p>
            <a:pPr algn="ctr"/>
            <a:r>
              <a:rPr lang="el-GR" sz="4000" dirty="0" smtClean="0"/>
              <a:t>ΑΜ</a:t>
            </a:r>
            <a:r>
              <a:rPr lang="en-US" sz="4000" dirty="0" smtClean="0"/>
              <a:t>: 940</a:t>
            </a:r>
          </a:p>
          <a:p>
            <a:pPr algn="ctr"/>
            <a:r>
              <a:rPr lang="en-US" sz="4000" dirty="0" smtClean="0"/>
              <a:t>8/5/2017</a:t>
            </a:r>
            <a:endParaRPr lang="el-GR" sz="4000" dirty="0"/>
          </a:p>
        </p:txBody>
      </p:sp>
      <p:pic>
        <p:nvPicPr>
          <p:cNvPr id="21506" name="Picture 2" descr="Αποτέλεσμα εικόνας για chemistry uo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" y="0"/>
            <a:ext cx="1691680" cy="167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3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7"/>
          <p:cNvSpPr>
            <a:spLocks noChangeArrowheads="1"/>
          </p:cNvSpPr>
          <p:nvPr/>
        </p:nvSpPr>
        <p:spPr bwMode="auto">
          <a:xfrm>
            <a:off x="1447800" y="923925"/>
            <a:ext cx="2743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cs typeface="Arial" charset="0"/>
              </a:rPr>
              <a:t>Close packing</a:t>
            </a:r>
            <a:endParaRPr lang="en-GB" sz="2800" dirty="0">
              <a:solidFill>
                <a:srgbClr val="7030A0"/>
              </a:solidFill>
            </a:endParaRPr>
          </a:p>
        </p:txBody>
      </p:sp>
      <p:pic>
        <p:nvPicPr>
          <p:cNvPr id="7173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5219" t="11777" r="20419" b="40240"/>
          <a:stretch>
            <a:fillRect/>
          </a:stretch>
        </p:blipFill>
        <p:spPr>
          <a:xfrm>
            <a:off x="5181600" y="285750"/>
            <a:ext cx="3505200" cy="2152650"/>
          </a:xfrm>
          <a:noFill/>
        </p:spPr>
      </p:pic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381000" y="1533942"/>
            <a:ext cx="68580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None/>
            </a:pPr>
            <a:r>
              <a:rPr lang="en-US" sz="2400" b="1" dirty="0" smtClean="0">
                <a:solidFill>
                  <a:srgbClr val="002060"/>
                </a:solidFill>
                <a:cs typeface="Arial" charset="0"/>
              </a:rPr>
              <a:t>	A. I. </a:t>
            </a:r>
            <a:r>
              <a:rPr lang="en-US" sz="2400" b="1" dirty="0" err="1">
                <a:solidFill>
                  <a:srgbClr val="002060"/>
                </a:solidFill>
                <a:cs typeface="Arial" charset="0"/>
              </a:rPr>
              <a:t>Kitaigorodskii</a:t>
            </a:r>
            <a:endParaRPr lang="en-US" sz="2400" b="1" dirty="0">
              <a:solidFill>
                <a:srgbClr val="002060"/>
              </a:solidFill>
              <a:cs typeface="Arial" charset="0"/>
            </a:endParaRPr>
          </a:p>
          <a:p>
            <a:pPr>
              <a:buFont typeface="Arial" charset="0"/>
              <a:buNone/>
            </a:pPr>
            <a:endParaRPr lang="en-US" sz="2400" b="1" dirty="0" smtClean="0">
              <a:solidFill>
                <a:srgbClr val="002060"/>
              </a:solidFill>
              <a:cs typeface="Arial" charset="0"/>
            </a:endParaRPr>
          </a:p>
          <a:p>
            <a:pPr>
              <a:buFont typeface="Arial" charset="0"/>
              <a:buNone/>
            </a:pPr>
            <a:endParaRPr lang="en-US" sz="2400" b="1" dirty="0">
              <a:solidFill>
                <a:srgbClr val="002060"/>
              </a:solidFill>
              <a:cs typeface="Arial" charset="0"/>
            </a:endParaRPr>
          </a:p>
          <a:p>
            <a:pPr>
              <a:buFont typeface="Arial" charset="0"/>
              <a:buNone/>
            </a:pPr>
            <a:r>
              <a:rPr lang="en-US" sz="2000" dirty="0">
                <a:solidFill>
                  <a:srgbClr val="002060"/>
                </a:solidFill>
                <a:cs typeface="Arial" charset="0"/>
              </a:rPr>
              <a:t>The close packing principle states that molecules pack in a crystal so that any </a:t>
            </a:r>
            <a:r>
              <a:rPr lang="en-US" sz="2000" dirty="0" smtClean="0">
                <a:solidFill>
                  <a:srgbClr val="002060"/>
                </a:solidFill>
                <a:cs typeface="Arial" charset="0"/>
              </a:rPr>
              <a:t>molecule </a:t>
            </a:r>
            <a:r>
              <a:rPr lang="en-US" sz="2000" dirty="0">
                <a:solidFill>
                  <a:srgbClr val="002060"/>
                </a:solidFill>
                <a:cs typeface="Arial" charset="0"/>
              </a:rPr>
              <a:t>is surrounded by a maximum number of close </a:t>
            </a:r>
            <a:r>
              <a:rPr lang="en-US" sz="2000" dirty="0" smtClean="0">
                <a:solidFill>
                  <a:srgbClr val="002060"/>
                </a:solidFill>
                <a:cs typeface="Arial" charset="0"/>
              </a:rPr>
              <a:t>neighbors, generally 12.</a:t>
            </a:r>
            <a:endParaRPr lang="en-US" sz="2000" b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762000" y="5029200"/>
            <a:ext cx="3124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Arial" charset="0"/>
              <a:buNone/>
            </a:pPr>
            <a:r>
              <a:rPr lang="en-US" sz="2000" dirty="0" smtClean="0">
                <a:solidFill>
                  <a:srgbClr val="002060"/>
                </a:solidFill>
                <a:cs typeface="Arial" charset="0"/>
              </a:rPr>
              <a:t>hexagonal </a:t>
            </a:r>
            <a:r>
              <a:rPr lang="en-US" sz="2000" dirty="0">
                <a:solidFill>
                  <a:srgbClr val="002060"/>
                </a:solidFill>
                <a:cs typeface="Arial" charset="0"/>
              </a:rPr>
              <a:t>close packing</a:t>
            </a:r>
          </a:p>
          <a:p>
            <a:pPr>
              <a:buFont typeface="Arial" charset="0"/>
              <a:buNone/>
            </a:pPr>
            <a:r>
              <a:rPr lang="en-US" sz="2000" dirty="0">
                <a:solidFill>
                  <a:srgbClr val="002060"/>
                </a:solidFill>
                <a:cs typeface="Arial" charset="0"/>
              </a:rPr>
              <a:t>(</a:t>
            </a:r>
            <a:r>
              <a:rPr lang="en-US" sz="2000" dirty="0" err="1">
                <a:solidFill>
                  <a:srgbClr val="002060"/>
                </a:solidFill>
                <a:cs typeface="Arial" charset="0"/>
              </a:rPr>
              <a:t>hcp</a:t>
            </a:r>
            <a:r>
              <a:rPr lang="en-US" sz="2000" dirty="0">
                <a:solidFill>
                  <a:srgbClr val="002060"/>
                </a:solidFill>
                <a:cs typeface="Arial" charset="0"/>
              </a:rPr>
              <a:t>)</a:t>
            </a:r>
          </a:p>
        </p:txBody>
      </p:sp>
      <p:pic>
        <p:nvPicPr>
          <p:cNvPr id="7177" name="Picture 11" descr="A5040081-Hexagonal_close-packed_crystal_lattice-SPL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50505"/>
              </a:clrFrom>
              <a:clrTo>
                <a:srgbClr val="050505">
                  <a:alpha val="0"/>
                </a:srgbClr>
              </a:clrTo>
            </a:clrChange>
          </a:blip>
          <a:srcRect l="15111" t="7561" r="13651" b="14317"/>
          <a:stretch>
            <a:fillRect/>
          </a:stretch>
        </p:blipFill>
        <p:spPr bwMode="auto">
          <a:xfrm>
            <a:off x="3810000" y="4495800"/>
            <a:ext cx="1752600" cy="1646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3048000" y="3821668"/>
            <a:ext cx="342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charset="0"/>
              <a:buNone/>
            </a:pPr>
            <a:r>
              <a:rPr lang="en-US" dirty="0" smtClean="0">
                <a:solidFill>
                  <a:srgbClr val="002060"/>
                </a:solidFill>
                <a:cs typeface="Arial" charset="0"/>
              </a:rPr>
              <a:t>cubic close packing  (</a:t>
            </a:r>
            <a:r>
              <a:rPr lang="en-US" dirty="0" err="1" smtClean="0">
                <a:solidFill>
                  <a:srgbClr val="002060"/>
                </a:solidFill>
                <a:cs typeface="Arial" charset="0"/>
              </a:rPr>
              <a:t>ccp</a:t>
            </a:r>
            <a:r>
              <a:rPr lang="en-US" dirty="0" smtClean="0">
                <a:solidFill>
                  <a:srgbClr val="002060"/>
                </a:solidFill>
                <a:cs typeface="Arial" charset="0"/>
              </a:rPr>
              <a:t>)</a:t>
            </a:r>
            <a:endParaRPr lang="en-US" dirty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3886200"/>
            <a:ext cx="2354118" cy="2071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1867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6"/>
          <p:cNvSpPr>
            <a:spLocks noChangeArrowheads="1"/>
          </p:cNvSpPr>
          <p:nvPr/>
        </p:nvSpPr>
        <p:spPr bwMode="auto">
          <a:xfrm>
            <a:off x="228600" y="1297662"/>
            <a:ext cx="5715000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spcAft>
                <a:spcPts val="1200"/>
              </a:spcAft>
              <a:buFontTx/>
              <a:buBlip>
                <a:blip r:embed="rId2"/>
              </a:buBlip>
            </a:pPr>
            <a:r>
              <a:rPr lang="en-US" sz="2400" dirty="0">
                <a:solidFill>
                  <a:srgbClr val="002060"/>
                </a:solidFill>
                <a:cs typeface="Arial" charset="0"/>
              </a:rPr>
              <a:t>  </a:t>
            </a:r>
            <a:r>
              <a:rPr lang="en-US" sz="2000" dirty="0">
                <a:solidFill>
                  <a:srgbClr val="002060"/>
                </a:solidFill>
                <a:cs typeface="Arial" charset="0"/>
              </a:rPr>
              <a:t>Molecules in a crystal tend to assume equilibrium positions so that the potential energy of the system is minimized.</a:t>
            </a:r>
          </a:p>
          <a:p>
            <a:pPr>
              <a:spcBef>
                <a:spcPct val="20000"/>
              </a:spcBef>
              <a:spcAft>
                <a:spcPts val="1200"/>
              </a:spcAft>
              <a:buFontTx/>
              <a:buBlip>
                <a:blip r:embed="rId2"/>
              </a:buBlip>
            </a:pPr>
            <a:r>
              <a:rPr lang="en-US" sz="2000" dirty="0">
                <a:solidFill>
                  <a:srgbClr val="002060"/>
                </a:solidFill>
                <a:cs typeface="Arial" charset="0"/>
              </a:rPr>
              <a:t>   Attractive and repulsive forces between molecules are assumed to be isotropic.</a:t>
            </a:r>
          </a:p>
          <a:p>
            <a:pPr>
              <a:spcBef>
                <a:spcPct val="20000"/>
              </a:spcBef>
              <a:spcAft>
                <a:spcPts val="1200"/>
              </a:spcAft>
              <a:buFontTx/>
              <a:buBlip>
                <a:blip r:embed="rId2"/>
              </a:buBlip>
            </a:pPr>
            <a:r>
              <a:rPr lang="en-US" sz="2000" dirty="0">
                <a:solidFill>
                  <a:srgbClr val="002060"/>
                </a:solidFill>
                <a:cs typeface="Arial" charset="0"/>
              </a:rPr>
              <a:t>   Molecules tend to approach each other so that the number of lowest energy interactions is as large as possible.</a:t>
            </a:r>
          </a:p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>
                <a:solidFill>
                  <a:srgbClr val="002060"/>
                </a:solidFill>
                <a:cs typeface="Arial" charset="0"/>
              </a:rPr>
              <a:t>  The number of intermolecular contacts in a crystal tends to a maximum and these contact distances cluster around </a:t>
            </a:r>
            <a:r>
              <a:rPr lang="en-US" sz="2000" dirty="0" smtClean="0">
                <a:solidFill>
                  <a:srgbClr val="002060"/>
                </a:solidFill>
                <a:cs typeface="Arial" charset="0"/>
              </a:rPr>
              <a:t>distances </a:t>
            </a:r>
            <a:r>
              <a:rPr lang="en-US" sz="2000" dirty="0">
                <a:solidFill>
                  <a:srgbClr val="002060"/>
                </a:solidFill>
                <a:cs typeface="Arial" charset="0"/>
              </a:rPr>
              <a:t>associated with energy minima.</a:t>
            </a:r>
          </a:p>
        </p:txBody>
      </p:sp>
      <p:sp>
        <p:nvSpPr>
          <p:cNvPr id="8197" name="Rectangle 8"/>
          <p:cNvSpPr>
            <a:spLocks noChangeArrowheads="1"/>
          </p:cNvSpPr>
          <p:nvPr/>
        </p:nvSpPr>
        <p:spPr bwMode="auto">
          <a:xfrm>
            <a:off x="1066800" y="467380"/>
            <a:ext cx="665598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rgbClr val="7030A0"/>
                </a:solidFill>
                <a:cs typeface="Arial" charset="0"/>
              </a:rPr>
              <a:t>Kitaigorodskii</a:t>
            </a:r>
            <a:r>
              <a:rPr lang="en-US" sz="2800" b="1" dirty="0" smtClean="0">
                <a:solidFill>
                  <a:srgbClr val="7030A0"/>
                </a:solidFill>
                <a:cs typeface="Arial" charset="0"/>
              </a:rPr>
              <a:t> model </a:t>
            </a:r>
            <a:r>
              <a:rPr lang="en-US" sz="2800" b="1" dirty="0">
                <a:solidFill>
                  <a:srgbClr val="7030A0"/>
                </a:solidFill>
                <a:cs typeface="Arial" charset="0"/>
              </a:rPr>
              <a:t>of </a:t>
            </a:r>
            <a:r>
              <a:rPr lang="en-US" sz="2800" b="1" dirty="0" smtClean="0">
                <a:solidFill>
                  <a:srgbClr val="7030A0"/>
                </a:solidFill>
                <a:cs typeface="Arial" charset="0"/>
              </a:rPr>
              <a:t>close-packing</a:t>
            </a:r>
            <a:endParaRPr lang="en-GB" sz="2800" dirty="0">
              <a:solidFill>
                <a:srgbClr val="7030A0"/>
              </a:solidFill>
            </a:endParaRPr>
          </a:p>
        </p:txBody>
      </p:sp>
      <p:pic>
        <p:nvPicPr>
          <p:cNvPr id="8198" name="Picture 6" descr="DONT-STEAL-BANDWIDTH-1946-horseme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1828800"/>
            <a:ext cx="2886075" cy="315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6019800" y="5040312"/>
            <a:ext cx="2905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3608B8"/>
                </a:solidFill>
              </a:rPr>
              <a:t>M.C. Escher's “Horsemen”</a:t>
            </a:r>
          </a:p>
        </p:txBody>
      </p:sp>
    </p:spTree>
    <p:extLst>
      <p:ext uri="{BB962C8B-B14F-4D97-AF65-F5344CB8AC3E}">
        <p14:creationId xmlns:p14="http://schemas.microsoft.com/office/powerpoint/2010/main" val="292740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8" descr="Woven-Woolen-Fabric-Herringbon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609600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10" descr="diamond-crystal-structure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505200"/>
            <a:ext cx="264636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11" descr="iceIh.gif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FFFF"/>
              </a:clrFrom>
              <a:clrTo>
                <a:srgbClr val="00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24600" y="3505200"/>
            <a:ext cx="26733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13" descr="graphics17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3581400"/>
            <a:ext cx="27432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4" name="Rectangle 14"/>
          <p:cNvSpPr>
            <a:spLocks noChangeArrowheads="1"/>
          </p:cNvSpPr>
          <p:nvPr/>
        </p:nvSpPr>
        <p:spPr bwMode="auto">
          <a:xfrm>
            <a:off x="1600200" y="2667000"/>
            <a:ext cx="6172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</a:rPr>
              <a:t>In close-packed structures, the coordination number strives to a maximum of </a:t>
            </a:r>
            <a:r>
              <a:rPr lang="en-GB" sz="2000" dirty="0" smtClean="0">
                <a:solidFill>
                  <a:srgbClr val="002060"/>
                </a:solidFill>
              </a:rPr>
              <a:t>12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9225" name="Rectangle 15"/>
          <p:cNvSpPr>
            <a:spLocks noChangeArrowheads="1"/>
          </p:cNvSpPr>
          <p:nvPr/>
        </p:nvSpPr>
        <p:spPr bwMode="auto">
          <a:xfrm>
            <a:off x="152400" y="6019800"/>
            <a:ext cx="8991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</a:rPr>
              <a:t>In directional structures, the coordination number can be as low as </a:t>
            </a:r>
            <a:r>
              <a:rPr lang="en-GB" sz="2000" dirty="0" smtClean="0">
                <a:solidFill>
                  <a:srgbClr val="002060"/>
                </a:solidFill>
              </a:rPr>
              <a:t>4</a:t>
            </a:r>
            <a:endParaRPr lang="en-GB" sz="2000" dirty="0">
              <a:solidFill>
                <a:srgbClr val="002060"/>
              </a:solidFill>
            </a:endParaRPr>
          </a:p>
        </p:txBody>
      </p:sp>
      <p:pic>
        <p:nvPicPr>
          <p:cNvPr id="9226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57995" y="609600"/>
            <a:ext cx="1318805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62601" y="631754"/>
            <a:ext cx="3048000" cy="1882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45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228600" y="1981200"/>
            <a:ext cx="86868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When </a:t>
            </a:r>
            <a:r>
              <a:rPr lang="en-GB" sz="2400" dirty="0" err="1" smtClean="0">
                <a:solidFill>
                  <a:srgbClr val="FF0000"/>
                </a:solidFill>
              </a:rPr>
              <a:t>heteroatoms</a:t>
            </a:r>
            <a:r>
              <a:rPr lang="en-GB" sz="2400" dirty="0" smtClean="0">
                <a:solidFill>
                  <a:srgbClr val="002060"/>
                </a:solidFill>
              </a:rPr>
              <a:t> </a:t>
            </a:r>
            <a:r>
              <a:rPr lang="en-GB" sz="2400" dirty="0">
                <a:solidFill>
                  <a:srgbClr val="002060"/>
                </a:solidFill>
              </a:rPr>
              <a:t>are present in the molecule,</a:t>
            </a:r>
          </a:p>
          <a:p>
            <a:pPr algn="ctr"/>
            <a:r>
              <a:rPr lang="en-GB" sz="2400" dirty="0">
                <a:solidFill>
                  <a:srgbClr val="002060"/>
                </a:solidFill>
              </a:rPr>
              <a:t>there is the possibility of the formation of </a:t>
            </a:r>
            <a:r>
              <a:rPr lang="en-GB" sz="2400" dirty="0">
                <a:solidFill>
                  <a:srgbClr val="FF0000"/>
                </a:solidFill>
              </a:rPr>
              <a:t>anisotropic</a:t>
            </a:r>
          </a:p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interactions</a:t>
            </a:r>
            <a:endParaRPr lang="fr-FR" sz="2400" dirty="0">
              <a:solidFill>
                <a:srgbClr val="002060"/>
              </a:solidFill>
            </a:endParaRPr>
          </a:p>
          <a:p>
            <a:pPr algn="ctr"/>
            <a:endParaRPr lang="fr-FR" sz="2400" dirty="0">
              <a:solidFill>
                <a:srgbClr val="002060"/>
              </a:solidFill>
            </a:endParaRPr>
          </a:p>
          <a:p>
            <a:pPr algn="ctr"/>
            <a:r>
              <a:rPr lang="fr-FR" sz="2400" dirty="0" err="1" smtClean="0">
                <a:solidFill>
                  <a:srgbClr val="002060"/>
                </a:solidFill>
              </a:rPr>
              <a:t>Deviations</a:t>
            </a:r>
            <a:r>
              <a:rPr lang="fr-FR" sz="2400" dirty="0" smtClean="0">
                <a:solidFill>
                  <a:srgbClr val="002060"/>
                </a:solidFill>
              </a:rPr>
              <a:t> </a:t>
            </a:r>
            <a:r>
              <a:rPr lang="fr-FR" sz="2400" dirty="0" err="1" smtClean="0">
                <a:solidFill>
                  <a:srgbClr val="002060"/>
                </a:solidFill>
              </a:rPr>
              <a:t>occur</a:t>
            </a:r>
            <a:r>
              <a:rPr lang="fr-FR" sz="2400" dirty="0" smtClean="0">
                <a:solidFill>
                  <a:srgbClr val="002060"/>
                </a:solidFill>
              </a:rPr>
              <a:t> </a:t>
            </a:r>
            <a:r>
              <a:rPr lang="fr-FR" sz="2400" dirty="0" err="1">
                <a:solidFill>
                  <a:srgbClr val="002060"/>
                </a:solidFill>
              </a:rPr>
              <a:t>from</a:t>
            </a:r>
            <a:r>
              <a:rPr lang="fr-FR" sz="2400" dirty="0">
                <a:solidFill>
                  <a:srgbClr val="002060"/>
                </a:solidFill>
              </a:rPr>
              <a:t> </a:t>
            </a:r>
            <a:r>
              <a:rPr lang="en-GB" sz="2400" dirty="0">
                <a:solidFill>
                  <a:srgbClr val="002060"/>
                </a:solidFill>
              </a:rPr>
              <a:t>pure </a:t>
            </a:r>
            <a:r>
              <a:rPr lang="en-GB" sz="2400" dirty="0" smtClean="0">
                <a:solidFill>
                  <a:srgbClr val="002060"/>
                </a:solidFill>
              </a:rPr>
              <a:t>close-packing </a:t>
            </a:r>
            <a:endParaRPr lang="en-GB" sz="2400" dirty="0">
              <a:solidFill>
                <a:srgbClr val="002060"/>
              </a:solidFill>
            </a:endParaRPr>
          </a:p>
          <a:p>
            <a:pPr algn="ctr"/>
            <a:endParaRPr lang="en-GB" sz="2400" dirty="0">
              <a:solidFill>
                <a:srgbClr val="002060"/>
              </a:solidFill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</a:rPr>
              <a:t>The most important</a:t>
            </a:r>
          </a:p>
          <a:p>
            <a:pPr algn="ctr"/>
            <a:r>
              <a:rPr lang="en-GB" sz="2400" dirty="0">
                <a:solidFill>
                  <a:srgbClr val="002060"/>
                </a:solidFill>
              </a:rPr>
              <a:t>anisotropic interaction in organic crystals is </a:t>
            </a:r>
          </a:p>
          <a:p>
            <a:pPr algn="ctr"/>
            <a:r>
              <a:rPr lang="en-GB" sz="2400" dirty="0" smtClean="0">
                <a:solidFill>
                  <a:srgbClr val="FF0000"/>
                </a:solidFill>
              </a:rPr>
              <a:t>hydrogen </a:t>
            </a:r>
            <a:r>
              <a:rPr lang="en-GB" sz="2400" dirty="0">
                <a:solidFill>
                  <a:srgbClr val="FF0000"/>
                </a:solidFill>
              </a:rPr>
              <a:t>bonding</a:t>
            </a:r>
            <a:r>
              <a:rPr lang="en-GB" sz="24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14600" y="838200"/>
            <a:ext cx="4180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Directional Interactions</a:t>
            </a:r>
            <a:endParaRPr lang="en-US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64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1860372" y="314980"/>
            <a:ext cx="29402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7030A0"/>
                </a:solidFill>
              </a:rPr>
              <a:t>Hydrogen </a:t>
            </a:r>
            <a:r>
              <a:rPr lang="en-GB" sz="2800" b="1" dirty="0" smtClean="0">
                <a:solidFill>
                  <a:srgbClr val="7030A0"/>
                </a:solidFill>
              </a:rPr>
              <a:t>bond</a:t>
            </a:r>
            <a:endParaRPr lang="en-GB" sz="2800" b="1" dirty="0">
              <a:solidFill>
                <a:srgbClr val="7030A0"/>
              </a:solidFill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685800" y="914400"/>
            <a:ext cx="54102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</a:rPr>
              <a:t>“Under certain conditions an atom of hydrogen is attracted by rather strong forces to two atoms instead of only one, so that it may be considered to be acting as a bond between them” </a:t>
            </a:r>
            <a:r>
              <a:rPr lang="en-GB" sz="2000" dirty="0" err="1" smtClean="0">
                <a:solidFill>
                  <a:srgbClr val="FF0000"/>
                </a:solidFill>
              </a:rPr>
              <a:t>Linus</a:t>
            </a:r>
            <a:r>
              <a:rPr lang="en-GB" sz="2000" dirty="0" smtClean="0">
                <a:solidFill>
                  <a:srgbClr val="FF0000"/>
                </a:solidFill>
              </a:rPr>
              <a:t> </a:t>
            </a:r>
            <a:r>
              <a:rPr lang="en-GB" sz="2000" dirty="0">
                <a:solidFill>
                  <a:srgbClr val="FF0000"/>
                </a:solidFill>
              </a:rPr>
              <a:t>Pauling (1939)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914400" y="2971800"/>
            <a:ext cx="71628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</a:rPr>
              <a:t>An attractive interaction </a:t>
            </a:r>
            <a:r>
              <a:rPr lang="en-GB" sz="2000" dirty="0" smtClean="0">
                <a:solidFill>
                  <a:srgbClr val="002060"/>
                </a:solidFill>
              </a:rPr>
              <a:t>X−H</a:t>
            </a:r>
            <a:r>
              <a:rPr lang="en-GB" sz="2000" baseline="30000" dirty="0" smtClean="0">
                <a:solidFill>
                  <a:srgbClr val="002060"/>
                </a:solidFill>
              </a:rPr>
              <a:t>...</a:t>
            </a:r>
            <a:r>
              <a:rPr lang="en-GB" sz="2000" dirty="0" smtClean="0">
                <a:solidFill>
                  <a:srgbClr val="002060"/>
                </a:solidFill>
              </a:rPr>
              <a:t>Y−Z between </a:t>
            </a:r>
            <a:r>
              <a:rPr lang="en-GB" sz="2000" dirty="0">
                <a:solidFill>
                  <a:srgbClr val="002060"/>
                </a:solidFill>
              </a:rPr>
              <a:t>a hydrogen atom from a molecule or a molecular fragment X−H in which X is more electronegative than H, and an atom or a group of atoms in the same or a different molecule, in which there is evidence of bond formation</a:t>
            </a:r>
            <a:r>
              <a:rPr lang="en-GB" sz="2000" dirty="0" smtClean="0">
                <a:solidFill>
                  <a:srgbClr val="002060"/>
                </a:solidFill>
              </a:rPr>
              <a:t>. </a:t>
            </a:r>
            <a:r>
              <a:rPr lang="en-GB" sz="2000" dirty="0">
                <a:solidFill>
                  <a:srgbClr val="FF0000"/>
                </a:solidFill>
              </a:rPr>
              <a:t>Current </a:t>
            </a:r>
            <a:r>
              <a:rPr lang="en-GB" sz="2000" dirty="0" smtClean="0">
                <a:solidFill>
                  <a:srgbClr val="FF0000"/>
                </a:solidFill>
              </a:rPr>
              <a:t>IUPAC definition </a:t>
            </a:r>
            <a:r>
              <a:rPr lang="en-GB" sz="2000" dirty="0">
                <a:solidFill>
                  <a:srgbClr val="FF0000"/>
                </a:solidFill>
              </a:rPr>
              <a:t>(2010)</a:t>
            </a:r>
          </a:p>
        </p:txBody>
      </p:sp>
      <p:pic>
        <p:nvPicPr>
          <p:cNvPr id="11270" name="Picture 7" descr="http://ideaelevator.co/wp/wp-content/uploads/2010/11/linus_paul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457200"/>
            <a:ext cx="251936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838200" y="4724400"/>
            <a:ext cx="76962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</a:rPr>
              <a:t>(</a:t>
            </a:r>
            <a:r>
              <a:rPr lang="en-GB" sz="2200" dirty="0" err="1">
                <a:solidFill>
                  <a:srgbClr val="002060"/>
                </a:solidFill>
              </a:rPr>
              <a:t>i</a:t>
            </a:r>
            <a:r>
              <a:rPr lang="en-GB" sz="2200" dirty="0">
                <a:solidFill>
                  <a:srgbClr val="002060"/>
                </a:solidFill>
              </a:rPr>
              <a:t>)  </a:t>
            </a:r>
            <a:r>
              <a:rPr lang="en-GB" sz="2200" dirty="0" smtClean="0">
                <a:solidFill>
                  <a:srgbClr val="002060"/>
                </a:solidFill>
              </a:rPr>
              <a:t>The </a:t>
            </a:r>
            <a:r>
              <a:rPr lang="en-GB" sz="2200" dirty="0">
                <a:solidFill>
                  <a:srgbClr val="002060"/>
                </a:solidFill>
              </a:rPr>
              <a:t>hydrogen bond </a:t>
            </a:r>
            <a:r>
              <a:rPr lang="en-GB" sz="2200" dirty="0" smtClean="0">
                <a:solidFill>
                  <a:srgbClr val="002060"/>
                </a:solidFill>
              </a:rPr>
              <a:t>arises from attraction </a:t>
            </a:r>
            <a:endParaRPr lang="en-GB" sz="2200" dirty="0">
              <a:solidFill>
                <a:srgbClr val="002060"/>
              </a:solidFill>
            </a:endParaRPr>
          </a:p>
          <a:p>
            <a:r>
              <a:rPr lang="en-GB" sz="2200" dirty="0">
                <a:solidFill>
                  <a:srgbClr val="002060"/>
                </a:solidFill>
              </a:rPr>
              <a:t>(ii) </a:t>
            </a:r>
            <a:r>
              <a:rPr lang="en-GB" sz="2200" dirty="0" smtClean="0">
                <a:solidFill>
                  <a:srgbClr val="002060"/>
                </a:solidFill>
              </a:rPr>
              <a:t> H </a:t>
            </a:r>
            <a:r>
              <a:rPr lang="en-GB" sz="2200" dirty="0">
                <a:solidFill>
                  <a:srgbClr val="002060"/>
                </a:solidFill>
              </a:rPr>
              <a:t>is more electropositive than X, the atom to which it is </a:t>
            </a:r>
            <a:r>
              <a:rPr lang="en-GB" sz="2200" dirty="0" smtClean="0">
                <a:solidFill>
                  <a:srgbClr val="002060"/>
                </a:solidFill>
              </a:rPr>
              <a:t>	covalently bonded </a:t>
            </a:r>
            <a:endParaRPr lang="en-GB" sz="2200" dirty="0">
              <a:solidFill>
                <a:srgbClr val="002060"/>
              </a:solidFill>
            </a:endParaRPr>
          </a:p>
          <a:p>
            <a:r>
              <a:rPr lang="en-GB" sz="2200" dirty="0">
                <a:solidFill>
                  <a:srgbClr val="002060"/>
                </a:solidFill>
              </a:rPr>
              <a:t>(iii) Evidence of bond formation is needed</a:t>
            </a:r>
          </a:p>
        </p:txBody>
      </p:sp>
    </p:spTree>
    <p:extLst>
      <p:ext uri="{BB962C8B-B14F-4D97-AF65-F5344CB8AC3E}">
        <p14:creationId xmlns:p14="http://schemas.microsoft.com/office/powerpoint/2010/main" val="409592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1000" y="228600"/>
          <a:ext cx="8229600" cy="423672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en-GB" sz="3200" dirty="0" smtClean="0">
                          <a:solidFill>
                            <a:srgbClr val="7030A0"/>
                          </a:solidFill>
                        </a:rPr>
                        <a:t>Hydrogen Bond, X–H</a:t>
                      </a:r>
                      <a:r>
                        <a:rPr lang="en-GB" sz="3200" baseline="30000" dirty="0" smtClean="0">
                          <a:solidFill>
                            <a:srgbClr val="7030A0"/>
                          </a:solidFill>
                        </a:rPr>
                        <a:t>...</a:t>
                      </a:r>
                      <a:r>
                        <a:rPr lang="en-GB" sz="3200" dirty="0" smtClean="0">
                          <a:solidFill>
                            <a:srgbClr val="7030A0"/>
                          </a:solidFill>
                        </a:rPr>
                        <a:t>Y–Z</a:t>
                      </a:r>
                      <a:endParaRPr lang="en-GB" sz="32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2060"/>
                          </a:solidFill>
                        </a:rPr>
                        <a:t>Strength</a:t>
                      </a:r>
                      <a:endParaRPr lang="en-GB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2060"/>
                          </a:solidFill>
                        </a:rPr>
                        <a:t>Examples</a:t>
                      </a:r>
                      <a:endParaRPr lang="en-GB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2060"/>
                          </a:solidFill>
                        </a:rPr>
                        <a:t>X</a:t>
                      </a:r>
                      <a:r>
                        <a:rPr lang="en-GB" b="1" baseline="30000" dirty="0" smtClean="0">
                          <a:solidFill>
                            <a:srgbClr val="002060"/>
                          </a:solidFill>
                        </a:rPr>
                        <a:t>…</a:t>
                      </a:r>
                      <a:r>
                        <a:rPr lang="en-GB" b="1" dirty="0" smtClean="0">
                          <a:solidFill>
                            <a:srgbClr val="002060"/>
                          </a:solidFill>
                        </a:rPr>
                        <a:t>Y </a:t>
                      </a:r>
                    </a:p>
                    <a:p>
                      <a:pPr algn="ctr"/>
                      <a:r>
                        <a:rPr lang="en-GB" b="1" dirty="0" smtClean="0">
                          <a:solidFill>
                            <a:srgbClr val="002060"/>
                          </a:solidFill>
                        </a:rPr>
                        <a:t>(</a:t>
                      </a:r>
                      <a:r>
                        <a:rPr lang="en-GB" b="1" i="1" dirty="0" smtClean="0">
                          <a:solidFill>
                            <a:srgbClr val="002060"/>
                          </a:solidFill>
                        </a:rPr>
                        <a:t>D</a:t>
                      </a:r>
                      <a:r>
                        <a:rPr lang="en-GB" b="1" dirty="0" smtClean="0">
                          <a:solidFill>
                            <a:srgbClr val="002060"/>
                          </a:solidFill>
                        </a:rPr>
                        <a:t>, Å)</a:t>
                      </a:r>
                      <a:endParaRPr lang="en-GB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 smtClean="0">
                          <a:solidFill>
                            <a:srgbClr val="002060"/>
                          </a:solidFill>
                        </a:rPr>
                        <a:t>H</a:t>
                      </a:r>
                      <a:r>
                        <a:rPr lang="en-GB" b="1" baseline="30000" dirty="0" smtClean="0">
                          <a:solidFill>
                            <a:srgbClr val="002060"/>
                          </a:solidFill>
                        </a:rPr>
                        <a:t>…</a:t>
                      </a:r>
                      <a:r>
                        <a:rPr lang="en-GB" b="1" dirty="0" smtClean="0">
                          <a:solidFill>
                            <a:srgbClr val="002060"/>
                          </a:solidFill>
                        </a:rPr>
                        <a:t>Y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 smtClean="0">
                          <a:solidFill>
                            <a:srgbClr val="002060"/>
                          </a:solidFill>
                        </a:rPr>
                        <a:t>(</a:t>
                      </a:r>
                      <a:r>
                        <a:rPr lang="en-GB" b="1" i="1" dirty="0" smtClean="0">
                          <a:solidFill>
                            <a:srgbClr val="002060"/>
                          </a:solidFill>
                        </a:rPr>
                        <a:t>d</a:t>
                      </a:r>
                      <a:r>
                        <a:rPr lang="en-GB" b="1" dirty="0" smtClean="0">
                          <a:solidFill>
                            <a:srgbClr val="002060"/>
                          </a:solidFill>
                        </a:rPr>
                        <a:t>, Å)</a:t>
                      </a:r>
                    </a:p>
                    <a:p>
                      <a:pPr algn="ctr"/>
                      <a:endParaRPr lang="en-GB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2060"/>
                          </a:solidFill>
                        </a:rPr>
                        <a:t>X–H</a:t>
                      </a:r>
                      <a:r>
                        <a:rPr lang="en-GB" b="1" baseline="30000" dirty="0" smtClean="0">
                          <a:solidFill>
                            <a:srgbClr val="002060"/>
                          </a:solidFill>
                        </a:rPr>
                        <a:t>…</a:t>
                      </a:r>
                      <a:r>
                        <a:rPr lang="en-GB" b="1" dirty="0" smtClean="0">
                          <a:solidFill>
                            <a:srgbClr val="002060"/>
                          </a:solidFill>
                        </a:rPr>
                        <a:t>Y </a:t>
                      </a:r>
                    </a:p>
                    <a:p>
                      <a:pPr algn="ctr"/>
                      <a:r>
                        <a:rPr lang="en-GB" b="1" dirty="0" smtClean="0">
                          <a:solidFill>
                            <a:srgbClr val="002060"/>
                          </a:solidFill>
                        </a:rPr>
                        <a:t>(</a:t>
                      </a:r>
                      <a:r>
                        <a:rPr lang="el-GR" b="1" i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θ</a:t>
                      </a:r>
                      <a:r>
                        <a:rPr lang="en-GB" b="1" dirty="0" smtClean="0">
                          <a:solidFill>
                            <a:srgbClr val="002060"/>
                          </a:solidFill>
                        </a:rPr>
                        <a:t>,</a:t>
                      </a:r>
                      <a:r>
                        <a:rPr lang="en-GB" b="1" baseline="30000" dirty="0" smtClean="0">
                          <a:solidFill>
                            <a:srgbClr val="002060"/>
                          </a:solidFill>
                        </a:rPr>
                        <a:t>o</a:t>
                      </a:r>
                      <a:r>
                        <a:rPr lang="en-GB" b="1" dirty="0" smtClean="0">
                          <a:solidFill>
                            <a:srgbClr val="002060"/>
                          </a:solidFill>
                        </a:rPr>
                        <a:t>)</a:t>
                      </a:r>
                      <a:endParaRPr lang="en-GB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very strong</a:t>
                      </a:r>
                    </a:p>
                    <a:p>
                      <a:pPr algn="ctr"/>
                      <a:r>
                        <a:rPr lang="en-GB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X−H ~ H</a:t>
                      </a:r>
                      <a:r>
                        <a:rPr lang="en-GB" sz="1800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…</a:t>
                      </a:r>
                      <a:r>
                        <a:rPr lang="en-GB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[F−H−F]</a:t>
                      </a:r>
                      <a:r>
                        <a:rPr lang="en-GB" sz="1800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−</a:t>
                      </a:r>
                      <a:endParaRPr lang="en-GB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2.2–2.5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1.2–1.5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175–180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18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GB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strong</a:t>
                      </a:r>
                    </a:p>
                    <a:p>
                      <a:pPr algn="ctr"/>
                      <a:r>
                        <a:rPr lang="en-GB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X−H &lt; H</a:t>
                      </a:r>
                      <a:r>
                        <a:rPr lang="en-GB" sz="1800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…</a:t>
                      </a:r>
                      <a:r>
                        <a:rPr lang="en-GB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O−H</a:t>
                      </a:r>
                      <a:r>
                        <a:rPr lang="en-GB" sz="1800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…</a:t>
                      </a:r>
                      <a:r>
                        <a:rPr lang="en-GB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O–H</a:t>
                      </a:r>
                    </a:p>
                    <a:p>
                      <a:pPr algn="ctr"/>
                      <a:r>
                        <a:rPr lang="en-GB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O−H</a:t>
                      </a:r>
                      <a:r>
                        <a:rPr lang="en-GB" sz="1800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…</a:t>
                      </a:r>
                      <a:r>
                        <a:rPr lang="en-GB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N–H</a:t>
                      </a:r>
                    </a:p>
                    <a:p>
                      <a:pPr algn="ctr"/>
                      <a:r>
                        <a:rPr lang="en-GB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N–H</a:t>
                      </a:r>
                      <a:r>
                        <a:rPr lang="en-GB" sz="1800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…</a:t>
                      </a:r>
                      <a:r>
                        <a:rPr lang="en-GB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O=C</a:t>
                      </a:r>
                    </a:p>
                    <a:p>
                      <a:pPr algn="ctr"/>
                      <a:r>
                        <a:rPr lang="en-GB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N−H</a:t>
                      </a:r>
                      <a:r>
                        <a:rPr lang="en-GB" sz="1800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…</a:t>
                      </a:r>
                      <a:r>
                        <a:rPr lang="en-GB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O–H</a:t>
                      </a:r>
                    </a:p>
                    <a:p>
                      <a:pPr algn="ctr"/>
                      <a:r>
                        <a:rPr lang="en-GB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N−H</a:t>
                      </a:r>
                      <a:r>
                        <a:rPr lang="en-GB" sz="1800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…</a:t>
                      </a:r>
                      <a:r>
                        <a:rPr lang="en-GB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N–H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2.6–3.0</a:t>
                      </a:r>
                    </a:p>
                    <a:p>
                      <a:pPr algn="ctr"/>
                      <a:r>
                        <a:rPr lang="en-GB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2.6–3.0</a:t>
                      </a:r>
                    </a:p>
                    <a:p>
                      <a:pPr algn="ctr"/>
                      <a:r>
                        <a:rPr lang="en-GB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2.8–3.0</a:t>
                      </a:r>
                    </a:p>
                    <a:p>
                      <a:pPr algn="ctr"/>
                      <a:r>
                        <a:rPr lang="en-GB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2.7–3.1</a:t>
                      </a:r>
                    </a:p>
                    <a:p>
                      <a:pPr algn="ctr"/>
                      <a:r>
                        <a:rPr lang="en-GB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2.8–3.1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1.6–2.2</a:t>
                      </a:r>
                    </a:p>
                    <a:p>
                      <a:pPr algn="ctr"/>
                      <a:r>
                        <a:rPr lang="en-GB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1.7–2.3</a:t>
                      </a:r>
                    </a:p>
                    <a:p>
                      <a:pPr algn="ctr"/>
                      <a:r>
                        <a:rPr lang="en-GB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1.8–2.3</a:t>
                      </a:r>
                    </a:p>
                    <a:p>
                      <a:pPr algn="ctr"/>
                      <a:r>
                        <a:rPr lang="en-GB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1.9–2.3</a:t>
                      </a:r>
                    </a:p>
                    <a:p>
                      <a:pPr algn="ctr"/>
                      <a:r>
                        <a:rPr lang="en-GB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2.0–2.5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145–180</a:t>
                      </a:r>
                    </a:p>
                    <a:p>
                      <a:pPr algn="ctr"/>
                      <a:r>
                        <a:rPr lang="en-GB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140–180</a:t>
                      </a:r>
                    </a:p>
                    <a:p>
                      <a:pPr algn="ctr"/>
                      <a:r>
                        <a:rPr lang="en-GB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150–180</a:t>
                      </a:r>
                    </a:p>
                    <a:p>
                      <a:pPr algn="ctr"/>
                      <a:r>
                        <a:rPr lang="en-GB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150–180</a:t>
                      </a:r>
                    </a:p>
                    <a:p>
                      <a:pPr algn="ctr"/>
                      <a:r>
                        <a:rPr lang="en-GB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135–180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weak</a:t>
                      </a:r>
                    </a:p>
                    <a:p>
                      <a:pPr algn="ctr"/>
                      <a:r>
                        <a:rPr lang="en-GB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X−H &lt;&lt; H</a:t>
                      </a:r>
                      <a:r>
                        <a:rPr lang="en-GB" sz="1800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…</a:t>
                      </a:r>
                      <a:r>
                        <a:rPr lang="en-GB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C−H</a:t>
                      </a:r>
                      <a:r>
                        <a:rPr lang="en-GB" sz="1800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…</a:t>
                      </a:r>
                      <a:r>
                        <a:rPr lang="en-GB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3.0–4.0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2.0–3.0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110–180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 descr="cg-2011-00100m_000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3200" y="4648200"/>
            <a:ext cx="3505200" cy="170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1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500187"/>
            <a:ext cx="3733800" cy="276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Rectangle 7"/>
          <p:cNvSpPr>
            <a:spLocks noChangeArrowheads="1"/>
          </p:cNvSpPr>
          <p:nvPr/>
        </p:nvSpPr>
        <p:spPr bwMode="auto">
          <a:xfrm>
            <a:off x="304800" y="4318337"/>
            <a:ext cx="4343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</a:rPr>
              <a:t>Linear N−H…O=C bonds</a:t>
            </a:r>
          </a:p>
          <a:p>
            <a:pPr algn="ctr"/>
            <a:r>
              <a:rPr lang="en-GB" sz="2000" dirty="0" smtClean="0">
                <a:solidFill>
                  <a:srgbClr val="002060"/>
                </a:solidFill>
              </a:rPr>
              <a:t>connect </a:t>
            </a:r>
            <a:r>
              <a:rPr lang="en-GB" sz="2000" dirty="0">
                <a:solidFill>
                  <a:srgbClr val="002060"/>
                </a:solidFill>
              </a:rPr>
              <a:t>secondary </a:t>
            </a:r>
            <a:r>
              <a:rPr lang="en-GB" sz="2000" dirty="0" smtClean="0">
                <a:solidFill>
                  <a:srgbClr val="002060"/>
                </a:solidFill>
              </a:rPr>
              <a:t>amide </a:t>
            </a:r>
            <a:r>
              <a:rPr lang="en-GB" sz="2000" dirty="0">
                <a:solidFill>
                  <a:srgbClr val="002060"/>
                </a:solidFill>
              </a:rPr>
              <a:t>molecules in a one-dimensional </a:t>
            </a:r>
            <a:r>
              <a:rPr lang="en-GB" sz="2000" dirty="0" smtClean="0">
                <a:solidFill>
                  <a:srgbClr val="002060"/>
                </a:solidFill>
              </a:rPr>
              <a:t>array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14342" name="Rectangle 8"/>
          <p:cNvSpPr>
            <a:spLocks noChangeArrowheads="1"/>
          </p:cNvSpPr>
          <p:nvPr/>
        </p:nvSpPr>
        <p:spPr bwMode="auto">
          <a:xfrm>
            <a:off x="1219200" y="528637"/>
            <a:ext cx="67553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7030A0"/>
                </a:solidFill>
              </a:rPr>
              <a:t>Angular properties of hydrogen bonds</a:t>
            </a:r>
          </a:p>
        </p:txBody>
      </p:sp>
      <p:pic>
        <p:nvPicPr>
          <p:cNvPr id="1434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295400"/>
            <a:ext cx="282416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4572000" y="5311914"/>
            <a:ext cx="457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</a:rPr>
              <a:t>A bifurcated hydrogen bond, or </a:t>
            </a:r>
            <a:r>
              <a:rPr lang="en-GB" sz="2000" dirty="0" smtClean="0">
                <a:solidFill>
                  <a:srgbClr val="002060"/>
                </a:solidFill>
              </a:rPr>
              <a:t>three-</a:t>
            </a:r>
            <a:r>
              <a:rPr lang="en-GB" sz="2000" dirty="0" err="1" smtClean="0">
                <a:solidFill>
                  <a:srgbClr val="002060"/>
                </a:solidFill>
              </a:rPr>
              <a:t>centered</a:t>
            </a:r>
            <a:r>
              <a:rPr lang="en-GB" sz="2000" dirty="0" smtClean="0">
                <a:solidFill>
                  <a:srgbClr val="002060"/>
                </a:solidFill>
              </a:rPr>
              <a:t> </a:t>
            </a:r>
            <a:r>
              <a:rPr lang="en-GB" sz="2000" dirty="0">
                <a:solidFill>
                  <a:srgbClr val="002060"/>
                </a:solidFill>
              </a:rPr>
              <a:t>interaction in urea.</a:t>
            </a:r>
          </a:p>
        </p:txBody>
      </p:sp>
    </p:spTree>
    <p:extLst>
      <p:ext uri="{BB962C8B-B14F-4D97-AF65-F5344CB8AC3E}">
        <p14:creationId xmlns:p14="http://schemas.microsoft.com/office/powerpoint/2010/main" val="117340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3"/>
          <p:cNvSpPr>
            <a:spLocks noChangeArrowheads="1"/>
          </p:cNvSpPr>
          <p:nvPr/>
        </p:nvSpPr>
        <p:spPr bwMode="auto">
          <a:xfrm>
            <a:off x="2590800" y="466725"/>
            <a:ext cx="39131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cs typeface="Arial" charset="0"/>
              </a:rPr>
              <a:t>Weak Hydrogen Bond</a:t>
            </a:r>
            <a:endParaRPr lang="en-GB" sz="2800" dirty="0">
              <a:solidFill>
                <a:srgbClr val="7030A0"/>
              </a:solidFill>
            </a:endParaRPr>
          </a:p>
        </p:txBody>
      </p:sp>
      <p:sp>
        <p:nvSpPr>
          <p:cNvPr id="16389" name="Rectangle 4"/>
          <p:cNvSpPr>
            <a:spLocks noChangeArrowheads="1"/>
          </p:cNvSpPr>
          <p:nvPr/>
        </p:nvSpPr>
        <p:spPr bwMode="auto">
          <a:xfrm>
            <a:off x="685800" y="1143000"/>
            <a:ext cx="7620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dirty="0" smtClean="0">
                <a:solidFill>
                  <a:srgbClr val="002060"/>
                </a:solidFill>
              </a:rPr>
              <a:t>X–H</a:t>
            </a:r>
            <a:r>
              <a:rPr lang="en-GB" sz="2400" dirty="0">
                <a:solidFill>
                  <a:srgbClr val="002060"/>
                </a:solidFill>
              </a:rPr>
              <a:t>···</a:t>
            </a:r>
            <a:r>
              <a:rPr lang="en-GB" sz="2400" dirty="0" smtClean="0">
                <a:solidFill>
                  <a:srgbClr val="002060"/>
                </a:solidFill>
              </a:rPr>
              <a:t>Y–Z in which </a:t>
            </a:r>
            <a:r>
              <a:rPr lang="en-GB" sz="2400" dirty="0">
                <a:solidFill>
                  <a:srgbClr val="002060"/>
                </a:solidFill>
              </a:rPr>
              <a:t>the electronegativities of the</a:t>
            </a:r>
          </a:p>
          <a:p>
            <a:pPr algn="ctr"/>
            <a:r>
              <a:rPr lang="en-GB" sz="2400" dirty="0">
                <a:solidFill>
                  <a:srgbClr val="002060"/>
                </a:solidFill>
              </a:rPr>
              <a:t>donor and acceptor atoms X and Y are </a:t>
            </a:r>
            <a:r>
              <a:rPr lang="en-GB" sz="2400" dirty="0" smtClean="0">
                <a:solidFill>
                  <a:srgbClr val="002060"/>
                </a:solidFill>
              </a:rPr>
              <a:t>reduced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16390" name="Rectangle 5"/>
          <p:cNvSpPr>
            <a:spLocks noChangeArrowheads="1"/>
          </p:cNvSpPr>
          <p:nvPr/>
        </p:nvSpPr>
        <p:spPr bwMode="auto">
          <a:xfrm>
            <a:off x="609600" y="2362200"/>
            <a:ext cx="8153400" cy="201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b="1" dirty="0" smtClean="0">
                <a:solidFill>
                  <a:srgbClr val="002060"/>
                </a:solidFill>
              </a:rPr>
              <a:t>Properties</a:t>
            </a:r>
            <a:endParaRPr lang="en-GB" sz="2400" b="1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GB" sz="2400" dirty="0">
                <a:solidFill>
                  <a:srgbClr val="002060"/>
                </a:solidFill>
              </a:rPr>
              <a:t>  Compressed or expanded and bent or straightened by </a:t>
            </a:r>
          </a:p>
          <a:p>
            <a:r>
              <a:rPr lang="en-GB" sz="2400" dirty="0">
                <a:solidFill>
                  <a:srgbClr val="002060"/>
                </a:solidFill>
              </a:rPr>
              <a:t>    other crystal packing forces.</a:t>
            </a:r>
          </a:p>
          <a:p>
            <a:pPr>
              <a:buFont typeface="Wingdings" pitchFamily="2" charset="2"/>
              <a:buChar char="§"/>
            </a:pPr>
            <a:r>
              <a:rPr lang="en-GB" sz="2400" dirty="0">
                <a:solidFill>
                  <a:srgbClr val="002060"/>
                </a:solidFill>
              </a:rPr>
              <a:t>  Less discernible are the associated directional </a:t>
            </a:r>
          </a:p>
          <a:p>
            <a:r>
              <a:rPr lang="en-GB" sz="2400" dirty="0">
                <a:solidFill>
                  <a:srgbClr val="002060"/>
                </a:solidFill>
              </a:rPr>
              <a:t>    characteristics</a:t>
            </a:r>
          </a:p>
        </p:txBody>
      </p:sp>
      <p:sp>
        <p:nvSpPr>
          <p:cNvPr id="16391" name="Rectangle 6"/>
          <p:cNvSpPr>
            <a:spLocks noChangeArrowheads="1"/>
          </p:cNvSpPr>
          <p:nvPr/>
        </p:nvSpPr>
        <p:spPr bwMode="auto">
          <a:xfrm>
            <a:off x="1295400" y="4648200"/>
            <a:ext cx="6934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400" dirty="0" smtClean="0">
                <a:solidFill>
                  <a:srgbClr val="002060"/>
                </a:solidFill>
              </a:rPr>
              <a:t>These interactions </a:t>
            </a:r>
            <a:r>
              <a:rPr lang="en-GB" sz="2400" dirty="0">
                <a:solidFill>
                  <a:srgbClr val="002060"/>
                </a:solidFill>
              </a:rPr>
              <a:t>can play a significant role in crystal packing</a:t>
            </a:r>
          </a:p>
        </p:txBody>
      </p:sp>
    </p:spTree>
    <p:extLst>
      <p:ext uri="{BB962C8B-B14F-4D97-AF65-F5344CB8AC3E}">
        <p14:creationId xmlns:p14="http://schemas.microsoft.com/office/powerpoint/2010/main" val="31499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189842" y="1477158"/>
            <a:ext cx="3930628" cy="448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5943600" y="2590800"/>
          <a:ext cx="1752600" cy="20609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3" name="ISIS/Draw Sketch" r:id="rId4" imgW="1028520" imgH="1209600" progId="">
                  <p:embed/>
                </p:oleObj>
              </mc:Choice>
              <mc:Fallback>
                <p:oleObj name="ISIS/Draw Sketch" r:id="rId4" imgW="1028520" imgH="1209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2590800"/>
                        <a:ext cx="1752600" cy="20609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1219200" y="838200"/>
            <a:ext cx="69317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  <a:cs typeface="Arial" charset="0"/>
              </a:rPr>
              <a:t>C–H</a:t>
            </a:r>
            <a:r>
              <a:rPr lang="en-US" sz="2400" b="1" baseline="30000" dirty="0" smtClean="0">
                <a:solidFill>
                  <a:srgbClr val="7030A0"/>
                </a:solidFill>
                <a:cs typeface="Arial" charset="0"/>
              </a:rPr>
              <a:t>…</a:t>
            </a:r>
            <a:r>
              <a:rPr lang="en-US" sz="2400" b="1" dirty="0" smtClean="0">
                <a:solidFill>
                  <a:srgbClr val="7030A0"/>
                </a:solidFill>
                <a:cs typeface="Arial" charset="0"/>
              </a:rPr>
              <a:t>O Hydrogen bonds in 1,4-benzoquinone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2347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90600" y="685800"/>
            <a:ext cx="3124200" cy="1876425"/>
          </a:xfrm>
          <a:noFill/>
        </p:spPr>
      </p:pic>
      <p:pic>
        <p:nvPicPr>
          <p:cNvPr id="1843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4038600"/>
            <a:ext cx="7991475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4"/>
          <p:cNvPicPr>
            <a:picLocks noChangeAspect="1" noChangeArrowheads="1"/>
          </p:cNvPicPr>
          <p:nvPr/>
        </p:nvPicPr>
        <p:blipFill>
          <a:blip r:embed="rId4" cstate="print"/>
          <a:srcRect r="48459" b="35260"/>
          <a:stretch>
            <a:fillRect/>
          </a:stretch>
        </p:blipFill>
        <p:spPr bwMode="auto">
          <a:xfrm>
            <a:off x="6400800" y="228600"/>
            <a:ext cx="250348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4"/>
          <p:cNvPicPr>
            <a:picLocks noChangeAspect="1" noChangeArrowheads="1"/>
          </p:cNvPicPr>
          <p:nvPr/>
        </p:nvPicPr>
        <p:blipFill>
          <a:blip r:embed="rId4" cstate="print"/>
          <a:srcRect l="51541" t="12314" r="7458" b="38429"/>
          <a:stretch>
            <a:fillRect/>
          </a:stretch>
        </p:blipFill>
        <p:spPr bwMode="auto">
          <a:xfrm>
            <a:off x="6629400" y="2133600"/>
            <a:ext cx="20939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2" name="TextBox 9"/>
          <p:cNvSpPr txBox="1">
            <a:spLocks noChangeArrowheads="1"/>
          </p:cNvSpPr>
          <p:nvPr/>
        </p:nvSpPr>
        <p:spPr bwMode="auto">
          <a:xfrm>
            <a:off x="5943600" y="990600"/>
            <a:ext cx="1066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Type-I</a:t>
            </a:r>
          </a:p>
        </p:txBody>
      </p:sp>
      <p:sp>
        <p:nvSpPr>
          <p:cNvPr id="18443" name="TextBox 10"/>
          <p:cNvSpPr txBox="1">
            <a:spLocks noChangeArrowheads="1"/>
          </p:cNvSpPr>
          <p:nvPr/>
        </p:nvSpPr>
        <p:spPr bwMode="auto">
          <a:xfrm>
            <a:off x="6086475" y="2667000"/>
            <a:ext cx="11525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Type-II</a:t>
            </a:r>
          </a:p>
        </p:txBody>
      </p:sp>
      <p:pic>
        <p:nvPicPr>
          <p:cNvPr id="12" name="Picture 11" descr="fig1.jpg"/>
          <p:cNvPicPr>
            <a:picLocks noChangeAspect="1"/>
          </p:cNvPicPr>
          <p:nvPr/>
        </p:nvPicPr>
        <p:blipFill>
          <a:blip r:embed="rId5" cstate="print"/>
          <a:srcRect l="11000"/>
          <a:stretch>
            <a:fillRect/>
          </a:stretch>
        </p:blipFill>
        <p:spPr>
          <a:xfrm>
            <a:off x="228600" y="2743200"/>
            <a:ext cx="4724400" cy="128063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33400" y="5181600"/>
            <a:ext cx="8458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1:1 molecular complex of bromine and </a:t>
            </a:r>
            <a:r>
              <a:rPr lang="en-US" sz="2000" dirty="0" err="1" smtClean="0">
                <a:solidFill>
                  <a:srgbClr val="002060"/>
                </a:solidFill>
              </a:rPr>
              <a:t>dioxane</a:t>
            </a:r>
            <a:r>
              <a:rPr lang="en-US" sz="2000" dirty="0" smtClean="0">
                <a:solidFill>
                  <a:srgbClr val="002060"/>
                </a:solidFill>
              </a:rPr>
              <a:t> assembled with polarization induced </a:t>
            </a:r>
            <a:r>
              <a:rPr lang="en-US" sz="2000" dirty="0" err="1" smtClean="0">
                <a:solidFill>
                  <a:srgbClr val="002060"/>
                </a:solidFill>
              </a:rPr>
              <a:t>Br</a:t>
            </a:r>
            <a:r>
              <a:rPr lang="en-US" sz="2000" baseline="30000" dirty="0" err="1" smtClean="0">
                <a:solidFill>
                  <a:srgbClr val="002060"/>
                </a:solidFill>
              </a:rPr>
              <a:t>δ</a:t>
            </a:r>
            <a:r>
              <a:rPr lang="en-US" sz="2000" baseline="30000" dirty="0" smtClean="0">
                <a:solidFill>
                  <a:srgbClr val="002060"/>
                </a:solidFill>
              </a:rPr>
              <a:t>+</a:t>
            </a:r>
            <a:r>
              <a:rPr lang="en-US" sz="2000" dirty="0" smtClean="0">
                <a:solidFill>
                  <a:srgbClr val="002060"/>
                </a:solidFill>
              </a:rPr>
              <a:t>···</a:t>
            </a:r>
            <a:r>
              <a:rPr lang="en-US" sz="2000" dirty="0" err="1" smtClean="0">
                <a:solidFill>
                  <a:srgbClr val="002060"/>
                </a:solidFill>
              </a:rPr>
              <a:t>O</a:t>
            </a:r>
            <a:r>
              <a:rPr lang="en-US" sz="2000" baseline="30000" dirty="0" err="1" smtClean="0">
                <a:solidFill>
                  <a:srgbClr val="002060"/>
                </a:solidFill>
              </a:rPr>
              <a:t>δ</a:t>
            </a:r>
            <a:r>
              <a:rPr lang="en-US" sz="2000" baseline="30000" dirty="0" smtClean="0">
                <a:solidFill>
                  <a:srgbClr val="002060"/>
                </a:solidFill>
              </a:rPr>
              <a:t>–</a:t>
            </a:r>
            <a:r>
              <a:rPr lang="en-US" sz="2000" dirty="0" smtClean="0">
                <a:solidFill>
                  <a:srgbClr val="002060"/>
                </a:solidFill>
              </a:rPr>
              <a:t> interactions. Odd Hassel (1960s) 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19400" y="391180"/>
            <a:ext cx="2895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rgbClr val="7030A0"/>
                </a:solidFill>
                <a:ea typeface="+mj-ea"/>
                <a:cs typeface="Arial" charset="0"/>
              </a:rPr>
              <a:t>Halogen bonds</a:t>
            </a:r>
          </a:p>
        </p:txBody>
      </p:sp>
    </p:spTree>
    <p:extLst>
      <p:ext uri="{BB962C8B-B14F-4D97-AF65-F5344CB8AC3E}">
        <p14:creationId xmlns:p14="http://schemas.microsoft.com/office/powerpoint/2010/main" val="139240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9"/>
          <p:cNvSpPr>
            <a:spLocks noChangeArrowheads="1"/>
          </p:cNvSpPr>
          <p:nvPr/>
        </p:nvSpPr>
        <p:spPr bwMode="auto">
          <a:xfrm>
            <a:off x="1447800" y="5334000"/>
            <a:ext cx="6705600" cy="97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buFont typeface="Arial" charset="0"/>
              <a:buNone/>
            </a:pPr>
            <a:r>
              <a:rPr lang="en-US" sz="2400" b="1" dirty="0">
                <a:solidFill>
                  <a:srgbClr val="7030A0"/>
                </a:solidFill>
                <a:latin typeface="+mj-lt"/>
              </a:rPr>
              <a:t>A crystal is a very precise and specific type of molecular assembly </a:t>
            </a:r>
          </a:p>
        </p:txBody>
      </p:sp>
      <p:sp>
        <p:nvSpPr>
          <p:cNvPr id="4104" name="Rectangle 10"/>
          <p:cNvSpPr>
            <a:spLocks noChangeArrowheads="1"/>
          </p:cNvSpPr>
          <p:nvPr/>
        </p:nvSpPr>
        <p:spPr bwMode="auto">
          <a:xfrm>
            <a:off x="381000" y="1981200"/>
            <a:ext cx="4114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+mj-lt"/>
              </a:rPr>
              <a:t>Assemblies of </a:t>
            </a:r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molecules. How do molecules 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associate </a:t>
            </a:r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with each other. In 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specific ways?</a:t>
            </a:r>
            <a:endParaRPr lang="en-GB" sz="2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105" name="Rectangle 11"/>
          <p:cNvSpPr>
            <a:spLocks noChangeArrowheads="1"/>
          </p:cNvSpPr>
          <p:nvPr/>
        </p:nvSpPr>
        <p:spPr bwMode="auto">
          <a:xfrm>
            <a:off x="381000" y="914400"/>
            <a:ext cx="4114800" cy="949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</a:pPr>
            <a:r>
              <a:rPr lang="en-US" sz="2400" b="1" dirty="0" smtClean="0">
                <a:solidFill>
                  <a:srgbClr val="7030A0"/>
                </a:solidFill>
                <a:latin typeface="+mj-lt"/>
              </a:rPr>
              <a:t>The molecule 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is paramount in chemistry</a:t>
            </a:r>
            <a:endParaRPr lang="en-GB" sz="24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4106" name="Rectangle 12"/>
          <p:cNvSpPr>
            <a:spLocks noChangeArrowheads="1"/>
          </p:cNvSpPr>
          <p:nvPr/>
        </p:nvSpPr>
        <p:spPr bwMode="auto">
          <a:xfrm>
            <a:off x="3048000" y="228600"/>
            <a:ext cx="26227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  <a:latin typeface="+mj-lt"/>
              </a:rPr>
              <a:t>Why molecules?</a:t>
            </a:r>
            <a:endParaRPr lang="en-GB" sz="280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4107" name="Rectangle 13"/>
          <p:cNvSpPr>
            <a:spLocks noChangeArrowheads="1"/>
          </p:cNvSpPr>
          <p:nvPr/>
        </p:nvSpPr>
        <p:spPr bwMode="auto">
          <a:xfrm>
            <a:off x="609600" y="3763962"/>
            <a:ext cx="3962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+mj-lt"/>
              </a:rPr>
              <a:t>Crystal engineering teaches us how to bring molecules </a:t>
            </a:r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together exactly 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as we want.</a:t>
            </a:r>
            <a:endParaRPr lang="en-GB" sz="24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049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295400"/>
            <a:ext cx="8229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02060"/>
                </a:solidFill>
              </a:rPr>
              <a:t>E. J. Corey (1960s)</a:t>
            </a:r>
          </a:p>
          <a:p>
            <a:endParaRPr lang="en-GB" sz="2400" dirty="0">
              <a:solidFill>
                <a:srgbClr val="00206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sz="2400" dirty="0" smtClean="0">
                <a:solidFill>
                  <a:srgbClr val="002060"/>
                </a:solidFill>
              </a:rPr>
              <a:t>  The </a:t>
            </a:r>
            <a:r>
              <a:rPr lang="en-GB" sz="2400" dirty="0">
                <a:solidFill>
                  <a:srgbClr val="002060"/>
                </a:solidFill>
              </a:rPr>
              <a:t>smaller sub-structural units that </a:t>
            </a:r>
            <a:r>
              <a:rPr lang="en-GB" sz="2400" dirty="0" smtClean="0">
                <a:solidFill>
                  <a:srgbClr val="002060"/>
                </a:solidFill>
              </a:rPr>
              <a:t>are generated </a:t>
            </a:r>
            <a:r>
              <a:rPr lang="en-GB" sz="2400" dirty="0">
                <a:solidFill>
                  <a:srgbClr val="002060"/>
                </a:solidFill>
              </a:rPr>
              <a:t>by </a:t>
            </a:r>
            <a:endParaRPr lang="en-GB" sz="2400" dirty="0" smtClean="0">
              <a:solidFill>
                <a:srgbClr val="002060"/>
              </a:solidFill>
            </a:endParaRPr>
          </a:p>
          <a:p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smtClean="0">
                <a:solidFill>
                  <a:srgbClr val="002060"/>
                </a:solidFill>
              </a:rPr>
              <a:t>  disconnecting </a:t>
            </a:r>
            <a:r>
              <a:rPr lang="en-GB" sz="2400" dirty="0">
                <a:solidFill>
                  <a:srgbClr val="002060"/>
                </a:solidFill>
              </a:rPr>
              <a:t>the targets. </a:t>
            </a:r>
            <a:endParaRPr lang="en-GB" sz="2400" dirty="0" smtClean="0">
              <a:solidFill>
                <a:srgbClr val="002060"/>
              </a:solidFill>
            </a:endParaRPr>
          </a:p>
          <a:p>
            <a:pPr>
              <a:buFont typeface="Arial" pitchFamily="34" charset="0"/>
              <a:buChar char="•"/>
            </a:pPr>
            <a:endParaRPr lang="en-GB" sz="2400" dirty="0" smtClean="0">
              <a:solidFill>
                <a:srgbClr val="00206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sz="2400" dirty="0" smtClean="0">
                <a:solidFill>
                  <a:srgbClr val="002060"/>
                </a:solidFill>
              </a:rPr>
              <a:t>  The </a:t>
            </a:r>
            <a:r>
              <a:rPr lang="en-GB" sz="2400" dirty="0">
                <a:solidFill>
                  <a:srgbClr val="002060"/>
                </a:solidFill>
              </a:rPr>
              <a:t>synthon </a:t>
            </a:r>
            <a:r>
              <a:rPr lang="en-GB" sz="2400" dirty="0" smtClean="0">
                <a:solidFill>
                  <a:srgbClr val="002060"/>
                </a:solidFill>
              </a:rPr>
              <a:t>is small </a:t>
            </a:r>
            <a:r>
              <a:rPr lang="en-GB" sz="2400" dirty="0">
                <a:solidFill>
                  <a:srgbClr val="002060"/>
                </a:solidFill>
              </a:rPr>
              <a:t>but representative of the target. </a:t>
            </a:r>
            <a:endParaRPr lang="en-GB" sz="2400" dirty="0" smtClean="0">
              <a:solidFill>
                <a:srgbClr val="002060"/>
              </a:solidFill>
            </a:endParaRPr>
          </a:p>
          <a:p>
            <a:pPr>
              <a:buFont typeface="Arial" pitchFamily="34" charset="0"/>
              <a:buChar char="•"/>
            </a:pPr>
            <a:endParaRPr lang="en-GB" sz="2400" dirty="0" smtClean="0">
              <a:solidFill>
                <a:srgbClr val="00206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sz="2400" dirty="0" smtClean="0">
                <a:solidFill>
                  <a:srgbClr val="002060"/>
                </a:solidFill>
              </a:rPr>
              <a:t>  It </a:t>
            </a:r>
            <a:r>
              <a:rPr lang="en-GB" sz="2400" dirty="0">
                <a:solidFill>
                  <a:srgbClr val="002060"/>
                </a:solidFill>
              </a:rPr>
              <a:t>contains </a:t>
            </a:r>
            <a:r>
              <a:rPr lang="en-GB" sz="2400" dirty="0" smtClean="0">
                <a:solidFill>
                  <a:srgbClr val="002060"/>
                </a:solidFill>
              </a:rPr>
              <a:t>those combinations </a:t>
            </a:r>
            <a:r>
              <a:rPr lang="en-GB" sz="2400" dirty="0">
                <a:solidFill>
                  <a:srgbClr val="002060"/>
                </a:solidFill>
              </a:rPr>
              <a:t>of bonds in the target that </a:t>
            </a:r>
            <a:r>
              <a:rPr lang="en-GB" sz="2400" dirty="0" smtClean="0">
                <a:solidFill>
                  <a:srgbClr val="002060"/>
                </a:solidFill>
              </a:rPr>
              <a:t> </a:t>
            </a:r>
          </a:p>
          <a:p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smtClean="0">
                <a:solidFill>
                  <a:srgbClr val="002060"/>
                </a:solidFill>
              </a:rPr>
              <a:t>  can </a:t>
            </a:r>
            <a:r>
              <a:rPr lang="en-GB" sz="2400" dirty="0">
                <a:solidFill>
                  <a:srgbClr val="002060"/>
                </a:solidFill>
              </a:rPr>
              <a:t>be </a:t>
            </a:r>
            <a:r>
              <a:rPr lang="en-GB" sz="2400" dirty="0" smtClean="0">
                <a:solidFill>
                  <a:srgbClr val="002060"/>
                </a:solidFill>
              </a:rPr>
              <a:t>made through </a:t>
            </a:r>
            <a:r>
              <a:rPr lang="en-GB" sz="2400" dirty="0">
                <a:solidFill>
                  <a:srgbClr val="002060"/>
                </a:solidFill>
              </a:rPr>
              <a:t>known reactions.</a:t>
            </a:r>
          </a:p>
        </p:txBody>
      </p:sp>
      <p:graphicFrame>
        <p:nvGraphicFramePr>
          <p:cNvPr id="47106" name="Object 2"/>
          <p:cNvGraphicFramePr>
            <a:graphicFrameLocks noChangeAspect="1"/>
          </p:cNvGraphicFramePr>
          <p:nvPr/>
        </p:nvGraphicFramePr>
        <p:xfrm>
          <a:off x="457200" y="5029200"/>
          <a:ext cx="8367913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3" name="ISIS/Draw Sketch" r:id="rId3" imgW="6914880" imgH="1133280" progId="">
                  <p:embed/>
                </p:oleObj>
              </mc:Choice>
              <mc:Fallback>
                <p:oleObj name="ISIS/Draw Sketch" r:id="rId3" imgW="6914880" imgH="11332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5029200"/>
                        <a:ext cx="8367913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7108" name="Picture 4" descr="http://www.nlm.nih.gov/hmd/breath/breath_exhibit/breath_life_images/VIIB6.gif"/>
          <p:cNvPicPr>
            <a:picLocks noChangeAspect="1" noChangeArrowheads="1"/>
          </p:cNvPicPr>
          <p:nvPr/>
        </p:nvPicPr>
        <p:blipFill>
          <a:blip r:embed="rId5" cstate="print"/>
          <a:srcRect l="15556" t="22378"/>
          <a:stretch>
            <a:fillRect/>
          </a:stretch>
        </p:blipFill>
        <p:spPr bwMode="auto">
          <a:xfrm>
            <a:off x="6431007" y="76200"/>
            <a:ext cx="2712993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739640" y="533400"/>
            <a:ext cx="16225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smtClean="0">
                <a:solidFill>
                  <a:srgbClr val="7030A0"/>
                </a:solidFill>
              </a:rPr>
              <a:t>Synthon</a:t>
            </a:r>
          </a:p>
        </p:txBody>
      </p:sp>
    </p:spTree>
    <p:extLst>
      <p:ext uri="{BB962C8B-B14F-4D97-AF65-F5344CB8AC3E}">
        <p14:creationId xmlns:p14="http://schemas.microsoft.com/office/powerpoint/2010/main" val="6068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59039" y="543580"/>
            <a:ext cx="4398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7030A0"/>
                </a:solidFill>
              </a:rPr>
              <a:t>Supramolecular synthon</a:t>
            </a:r>
            <a:endParaRPr lang="en-GB" sz="2800" b="1" dirty="0">
              <a:solidFill>
                <a:srgbClr val="7030A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1422737"/>
            <a:ext cx="8153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</a:rPr>
              <a:t>Supramolecular synthons </a:t>
            </a:r>
            <a:r>
              <a:rPr lang="en-GB" sz="2000" dirty="0">
                <a:solidFill>
                  <a:srgbClr val="002060"/>
                </a:solidFill>
              </a:rPr>
              <a:t>are </a:t>
            </a:r>
            <a:r>
              <a:rPr lang="en-GB" sz="2000" dirty="0" smtClean="0">
                <a:solidFill>
                  <a:srgbClr val="002060"/>
                </a:solidFill>
              </a:rPr>
              <a:t>structural units </a:t>
            </a:r>
            <a:r>
              <a:rPr lang="en-GB" sz="2000" dirty="0">
                <a:solidFill>
                  <a:srgbClr val="002060"/>
                </a:solidFill>
              </a:rPr>
              <a:t>within </a:t>
            </a:r>
            <a:r>
              <a:rPr lang="en-GB" sz="2000" dirty="0" err="1">
                <a:solidFill>
                  <a:srgbClr val="002060"/>
                </a:solidFill>
              </a:rPr>
              <a:t>supermolecules</a:t>
            </a:r>
            <a:r>
              <a:rPr lang="en-GB" sz="2000" dirty="0">
                <a:solidFill>
                  <a:srgbClr val="002060"/>
                </a:solidFill>
              </a:rPr>
              <a:t> which </a:t>
            </a:r>
            <a:r>
              <a:rPr lang="en-GB" sz="2000" dirty="0" smtClean="0">
                <a:solidFill>
                  <a:srgbClr val="002060"/>
                </a:solidFill>
              </a:rPr>
              <a:t>can be </a:t>
            </a:r>
            <a:r>
              <a:rPr lang="en-GB" sz="2000" dirty="0">
                <a:solidFill>
                  <a:srgbClr val="002060"/>
                </a:solidFill>
              </a:rPr>
              <a:t>formed and/or assembled by </a:t>
            </a:r>
            <a:r>
              <a:rPr lang="en-GB" sz="2000" dirty="0" smtClean="0">
                <a:solidFill>
                  <a:srgbClr val="002060"/>
                </a:solidFill>
              </a:rPr>
              <a:t>known or </a:t>
            </a:r>
            <a:r>
              <a:rPr lang="en-GB" sz="2000" dirty="0">
                <a:solidFill>
                  <a:srgbClr val="002060"/>
                </a:solidFill>
              </a:rPr>
              <a:t>conceivable synthetic </a:t>
            </a:r>
            <a:r>
              <a:rPr lang="en-GB" sz="2000" dirty="0" smtClean="0">
                <a:solidFill>
                  <a:srgbClr val="002060"/>
                </a:solidFill>
              </a:rPr>
              <a:t>operations involving </a:t>
            </a:r>
            <a:r>
              <a:rPr lang="en-GB" sz="2000" dirty="0">
                <a:solidFill>
                  <a:srgbClr val="002060"/>
                </a:solidFill>
              </a:rPr>
              <a:t>intermolecular interactions.</a:t>
            </a:r>
          </a:p>
        </p:txBody>
      </p:sp>
      <p:sp>
        <p:nvSpPr>
          <p:cNvPr id="7" name="Rectangle 6"/>
          <p:cNvSpPr/>
          <p:nvPr/>
        </p:nvSpPr>
        <p:spPr>
          <a:xfrm>
            <a:off x="381000" y="3733800"/>
            <a:ext cx="8229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</a:rPr>
              <a:t>A supramolecular synthon is a pattern that is </a:t>
            </a:r>
            <a:r>
              <a:rPr lang="en-GB" sz="2000" dirty="0" smtClean="0">
                <a:solidFill>
                  <a:srgbClr val="002060"/>
                </a:solidFill>
              </a:rPr>
              <a:t>composed of </a:t>
            </a:r>
            <a:r>
              <a:rPr lang="en-GB" sz="2000" dirty="0">
                <a:solidFill>
                  <a:srgbClr val="002060"/>
                </a:solidFill>
              </a:rPr>
              <a:t>molecular and supramolecular elements</a:t>
            </a:r>
            <a:r>
              <a:rPr lang="en-GB" sz="2000" dirty="0" smtClean="0">
                <a:solidFill>
                  <a:srgbClr val="002060"/>
                </a:solidFill>
              </a:rPr>
              <a:t>.</a:t>
            </a:r>
          </a:p>
          <a:p>
            <a:pPr algn="ctr"/>
            <a:endParaRPr lang="en-GB" sz="2000" dirty="0" smtClean="0">
              <a:solidFill>
                <a:srgbClr val="002060"/>
              </a:solidFill>
            </a:endParaRPr>
          </a:p>
          <a:p>
            <a:pPr algn="ctr"/>
            <a:r>
              <a:rPr lang="en-GB" sz="2000" dirty="0">
                <a:solidFill>
                  <a:srgbClr val="002060"/>
                </a:solidFill>
              </a:rPr>
              <a:t>When crystal patterns repeat regularly</a:t>
            </a:r>
            <a:r>
              <a:rPr lang="en-GB" sz="2000" dirty="0" smtClean="0">
                <a:solidFill>
                  <a:srgbClr val="002060"/>
                </a:solidFill>
              </a:rPr>
              <a:t>, the </a:t>
            </a:r>
            <a:r>
              <a:rPr lang="en-GB" sz="2000" dirty="0">
                <a:solidFill>
                  <a:srgbClr val="002060"/>
                </a:solidFill>
              </a:rPr>
              <a:t>pattern of </a:t>
            </a:r>
            <a:r>
              <a:rPr lang="en-GB" sz="2000" dirty="0" smtClean="0">
                <a:solidFill>
                  <a:srgbClr val="002060"/>
                </a:solidFill>
              </a:rPr>
              <a:t>interactions can be called a </a:t>
            </a:r>
            <a:r>
              <a:rPr lang="en-GB" sz="2000" dirty="0">
                <a:solidFill>
                  <a:srgbClr val="002060"/>
                </a:solidFill>
              </a:rPr>
              <a:t>supramolecular synthon.</a:t>
            </a:r>
          </a:p>
        </p:txBody>
      </p:sp>
    </p:spTree>
    <p:extLst>
      <p:ext uri="{BB962C8B-B14F-4D97-AF65-F5344CB8AC3E}">
        <p14:creationId xmlns:p14="http://schemas.microsoft.com/office/powerpoint/2010/main" val="378186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10" name="Object 2"/>
          <p:cNvGraphicFramePr>
            <a:graphicFrameLocks noChangeAspect="1"/>
          </p:cNvGraphicFramePr>
          <p:nvPr/>
        </p:nvGraphicFramePr>
        <p:xfrm>
          <a:off x="609600" y="914400"/>
          <a:ext cx="1904999" cy="8451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06" name="ISIS/Draw Sketch" r:id="rId3" imgW="2619360" imgH="1161720" progId="">
                  <p:embed/>
                </p:oleObj>
              </mc:Choice>
              <mc:Fallback>
                <p:oleObj name="ISIS/Draw Sketch" r:id="rId3" imgW="2619360" imgH="11617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914400"/>
                        <a:ext cx="1904999" cy="8451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1" name="Object 3"/>
          <p:cNvGraphicFramePr>
            <a:graphicFrameLocks noChangeAspect="1"/>
          </p:cNvGraphicFramePr>
          <p:nvPr/>
        </p:nvGraphicFramePr>
        <p:xfrm>
          <a:off x="3048000" y="990600"/>
          <a:ext cx="1851322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07" name="ISIS/Draw Sketch" r:id="rId5" imgW="2609640" imgH="1933560" progId="">
                  <p:embed/>
                </p:oleObj>
              </mc:Choice>
              <mc:Fallback>
                <p:oleObj name="ISIS/Draw Sketch" r:id="rId5" imgW="2609640" imgH="19335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990600"/>
                        <a:ext cx="1851322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2" name="Object 4"/>
          <p:cNvGraphicFramePr>
            <a:graphicFrameLocks noChangeAspect="1"/>
          </p:cNvGraphicFramePr>
          <p:nvPr/>
        </p:nvGraphicFramePr>
        <p:xfrm>
          <a:off x="5257800" y="914400"/>
          <a:ext cx="1676400" cy="1319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08" name="ISIS/Draw Sketch" r:id="rId7" imgW="2457360" imgH="1933560" progId="">
                  <p:embed/>
                </p:oleObj>
              </mc:Choice>
              <mc:Fallback>
                <p:oleObj name="ISIS/Draw Sketch" r:id="rId7" imgW="2457360" imgH="19335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914400"/>
                        <a:ext cx="1676400" cy="13190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3" name="Object 5"/>
          <p:cNvGraphicFramePr>
            <a:graphicFrameLocks noChangeAspect="1"/>
          </p:cNvGraphicFramePr>
          <p:nvPr/>
        </p:nvGraphicFramePr>
        <p:xfrm>
          <a:off x="533400" y="2286000"/>
          <a:ext cx="1828800" cy="2573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09" name="ISIS/Draw Sketch" r:id="rId9" imgW="2619360" imgH="3686040" progId="">
                  <p:embed/>
                </p:oleObj>
              </mc:Choice>
              <mc:Fallback>
                <p:oleObj name="ISIS/Draw Sketch" r:id="rId9" imgW="2619360" imgH="36860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286000"/>
                        <a:ext cx="1828800" cy="25736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4" name="Object 6"/>
          <p:cNvGraphicFramePr>
            <a:graphicFrameLocks noChangeAspect="1"/>
          </p:cNvGraphicFramePr>
          <p:nvPr/>
        </p:nvGraphicFramePr>
        <p:xfrm>
          <a:off x="7391400" y="1138725"/>
          <a:ext cx="1295399" cy="221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10" name="ISIS/Draw Sketch" r:id="rId11" imgW="1866600" imgH="3190680" progId="">
                  <p:embed/>
                </p:oleObj>
              </mc:Choice>
              <mc:Fallback>
                <p:oleObj name="ISIS/Draw Sketch" r:id="rId11" imgW="1866600" imgH="31906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1138725"/>
                        <a:ext cx="1295399" cy="221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5" name="Object 7"/>
          <p:cNvGraphicFramePr>
            <a:graphicFrameLocks noChangeAspect="1"/>
          </p:cNvGraphicFramePr>
          <p:nvPr/>
        </p:nvGraphicFramePr>
        <p:xfrm>
          <a:off x="2895600" y="2895600"/>
          <a:ext cx="1631949" cy="838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11" name="ISIS/Draw Sketch" r:id="rId13" imgW="2447640" imgH="1257120" progId="">
                  <p:embed/>
                </p:oleObj>
              </mc:Choice>
              <mc:Fallback>
                <p:oleObj name="ISIS/Draw Sketch" r:id="rId13" imgW="2447640" imgH="12571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2895600"/>
                        <a:ext cx="1631949" cy="8381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6" name="Object 8"/>
          <p:cNvGraphicFramePr>
            <a:graphicFrameLocks noChangeAspect="1"/>
          </p:cNvGraphicFramePr>
          <p:nvPr/>
        </p:nvGraphicFramePr>
        <p:xfrm>
          <a:off x="5029200" y="2819400"/>
          <a:ext cx="2112399" cy="119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12" name="ISIS/Draw Sketch" r:id="rId15" imgW="3143160" imgH="1771560" progId="">
                  <p:embed/>
                </p:oleObj>
              </mc:Choice>
              <mc:Fallback>
                <p:oleObj name="ISIS/Draw Sketch" r:id="rId15" imgW="3143160" imgH="17715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2819400"/>
                        <a:ext cx="2112399" cy="1190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7" name="Object 9"/>
          <p:cNvGraphicFramePr>
            <a:graphicFrameLocks noChangeAspect="1"/>
          </p:cNvGraphicFramePr>
          <p:nvPr/>
        </p:nvGraphicFramePr>
        <p:xfrm>
          <a:off x="2667000" y="4343400"/>
          <a:ext cx="1822243" cy="1828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13" name="ISIS/Draw Sketch" r:id="rId17" imgW="2647800" imgH="2657160" progId="">
                  <p:embed/>
                </p:oleObj>
              </mc:Choice>
              <mc:Fallback>
                <p:oleObj name="ISIS/Draw Sketch" r:id="rId17" imgW="2647800" imgH="26571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4343400"/>
                        <a:ext cx="1822243" cy="18287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8" name="Object 10"/>
          <p:cNvGraphicFramePr>
            <a:graphicFrameLocks noChangeAspect="1"/>
          </p:cNvGraphicFramePr>
          <p:nvPr/>
        </p:nvGraphicFramePr>
        <p:xfrm>
          <a:off x="6643688" y="4762500"/>
          <a:ext cx="1501775" cy="144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14" name="ISIS/Draw Sketch" r:id="rId19" imgW="1733400" imgH="1666800" progId="">
                  <p:embed/>
                </p:oleObj>
              </mc:Choice>
              <mc:Fallback>
                <p:oleObj name="ISIS/Draw Sketch" r:id="rId19" imgW="1733400" imgH="1666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688" y="4762500"/>
                        <a:ext cx="1501775" cy="1446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829518" y="162580"/>
            <a:ext cx="56380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7030A0"/>
                </a:solidFill>
              </a:rPr>
              <a:t>Synthons in crystal engineering</a:t>
            </a:r>
            <a:endParaRPr lang="en-GB" sz="2800" b="1" dirty="0">
              <a:solidFill>
                <a:srgbClr val="7030A0"/>
              </a:solidFill>
            </a:endParaRPr>
          </a:p>
        </p:txBody>
      </p:sp>
      <p:graphicFrame>
        <p:nvGraphicFramePr>
          <p:cNvPr id="43019" name="Object 11"/>
          <p:cNvGraphicFramePr>
            <a:graphicFrameLocks noChangeAspect="1"/>
          </p:cNvGraphicFramePr>
          <p:nvPr/>
        </p:nvGraphicFramePr>
        <p:xfrm>
          <a:off x="4876800" y="5029200"/>
          <a:ext cx="1490382" cy="90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15" name="ISIS/Draw Sketch" r:id="rId21" imgW="1866600" imgH="1133280" progId="">
                  <p:embed/>
                </p:oleObj>
              </mc:Choice>
              <mc:Fallback>
                <p:oleObj name="ISIS/Draw Sketch" r:id="rId21" imgW="1866600" imgH="11332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5029200"/>
                        <a:ext cx="1490382" cy="904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462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upload.wikimedia.org/wikipedia/commons/e/e5/Melamine-cyanuric_acid_complex_colo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362200"/>
            <a:ext cx="5988213" cy="4038600"/>
          </a:xfrm>
          <a:prstGeom prst="rect">
            <a:avLst/>
          </a:prstGeom>
          <a:noFill/>
        </p:spPr>
      </p:pic>
      <p:pic>
        <p:nvPicPr>
          <p:cNvPr id="6" name="Picture 5" descr="8649notw6_network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385723">
            <a:off x="5609102" y="295094"/>
            <a:ext cx="2188310" cy="17117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3118" y="86380"/>
            <a:ext cx="56380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7030A0"/>
                </a:solidFill>
              </a:rPr>
              <a:t>Synthons in crystal engineering</a:t>
            </a:r>
            <a:endParaRPr lang="en-GB" sz="2800" b="1" dirty="0">
              <a:solidFill>
                <a:srgbClr val="7030A0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 rot="7931292">
            <a:off x="5461481" y="2183164"/>
            <a:ext cx="609600" cy="533400"/>
          </a:xfrm>
          <a:prstGeom prst="right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685800" y="4114800"/>
            <a:ext cx="1245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Rosette</a:t>
            </a:r>
            <a:endParaRPr lang="en-US" sz="1600" dirty="0"/>
          </a:p>
        </p:txBody>
      </p:sp>
      <p:pic>
        <p:nvPicPr>
          <p:cNvPr id="6246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914400"/>
            <a:ext cx="2362200" cy="147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2885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S_GIF_100884-80-8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5200" y="4572000"/>
            <a:ext cx="1828800" cy="1611086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6400800" y="1371600"/>
            <a:ext cx="1905000" cy="152400"/>
            <a:chOff x="5029200" y="914400"/>
            <a:chExt cx="2057400" cy="152400"/>
          </a:xfrm>
        </p:grpSpPr>
        <p:pic>
          <p:nvPicPr>
            <p:cNvPr id="9" name="Picture 8" descr="linear-chain-structure.jpeg"/>
            <p:cNvPicPr>
              <a:picLocks noChangeAspect="1"/>
            </p:cNvPicPr>
            <p:nvPr/>
          </p:nvPicPr>
          <p:blipFill>
            <a:blip r:embed="rId4" cstate="print"/>
            <a:srcRect l="6531" t="38621" r="5306" b="50345"/>
            <a:stretch>
              <a:fillRect/>
            </a:stretch>
          </p:blipFill>
          <p:spPr>
            <a:xfrm>
              <a:off x="5029200" y="914400"/>
              <a:ext cx="2057400" cy="152400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5334000" y="914400"/>
              <a:ext cx="152400" cy="1524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/>
            <p:cNvSpPr/>
            <p:nvPr/>
          </p:nvSpPr>
          <p:spPr>
            <a:xfrm>
              <a:off x="5715000" y="914400"/>
              <a:ext cx="152400" cy="1524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/>
            <p:cNvSpPr/>
            <p:nvPr/>
          </p:nvSpPr>
          <p:spPr>
            <a:xfrm>
              <a:off x="6172200" y="914400"/>
              <a:ext cx="152400" cy="1524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/>
            <p:cNvSpPr/>
            <p:nvPr/>
          </p:nvSpPr>
          <p:spPr>
            <a:xfrm>
              <a:off x="6629400" y="914400"/>
              <a:ext cx="152400" cy="1524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553200" y="2514600"/>
            <a:ext cx="1600200" cy="1676400"/>
            <a:chOff x="5105400" y="1981200"/>
            <a:chExt cx="2057400" cy="2057400"/>
          </a:xfrm>
        </p:grpSpPr>
        <p:pic>
          <p:nvPicPr>
            <p:cNvPr id="7" name="Picture 6" descr="2011-20269-1-PB.gi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05400" y="1981200"/>
              <a:ext cx="1992344" cy="2057400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5638800" y="2286000"/>
              <a:ext cx="152400" cy="1524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/>
            <p:cNvSpPr/>
            <p:nvPr/>
          </p:nvSpPr>
          <p:spPr>
            <a:xfrm>
              <a:off x="5867400" y="1981200"/>
              <a:ext cx="152400" cy="1524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/>
            <p:cNvSpPr/>
            <p:nvPr/>
          </p:nvSpPr>
          <p:spPr>
            <a:xfrm>
              <a:off x="6248400" y="1981200"/>
              <a:ext cx="152400" cy="1524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/>
            <p:cNvSpPr/>
            <p:nvPr/>
          </p:nvSpPr>
          <p:spPr>
            <a:xfrm>
              <a:off x="6400800" y="2286000"/>
              <a:ext cx="152400" cy="1524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/>
            <p:cNvSpPr/>
            <p:nvPr/>
          </p:nvSpPr>
          <p:spPr>
            <a:xfrm>
              <a:off x="6248400" y="2590800"/>
              <a:ext cx="152400" cy="1524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/>
            <p:cNvSpPr/>
            <p:nvPr/>
          </p:nvSpPr>
          <p:spPr>
            <a:xfrm>
              <a:off x="5867400" y="2590800"/>
              <a:ext cx="152400" cy="1524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/>
            <p:cNvSpPr/>
            <p:nvPr/>
          </p:nvSpPr>
          <p:spPr>
            <a:xfrm>
              <a:off x="5257800" y="2286000"/>
              <a:ext cx="152400" cy="1524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/>
            <p:cNvSpPr/>
            <p:nvPr/>
          </p:nvSpPr>
          <p:spPr>
            <a:xfrm>
              <a:off x="5105400" y="2590800"/>
              <a:ext cx="152400" cy="1524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/>
            <p:cNvSpPr/>
            <p:nvPr/>
          </p:nvSpPr>
          <p:spPr>
            <a:xfrm>
              <a:off x="5257800" y="2895600"/>
              <a:ext cx="152400" cy="1524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/>
            <p:cNvSpPr/>
            <p:nvPr/>
          </p:nvSpPr>
          <p:spPr>
            <a:xfrm>
              <a:off x="5638800" y="2895600"/>
              <a:ext cx="152400" cy="1524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/>
            <p:cNvSpPr/>
            <p:nvPr/>
          </p:nvSpPr>
          <p:spPr>
            <a:xfrm>
              <a:off x="5105400" y="3276600"/>
              <a:ext cx="152400" cy="1524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/>
            <p:cNvSpPr/>
            <p:nvPr/>
          </p:nvSpPr>
          <p:spPr>
            <a:xfrm>
              <a:off x="5867400" y="3276600"/>
              <a:ext cx="152400" cy="1524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>
              <a:off x="5638800" y="3581400"/>
              <a:ext cx="152400" cy="1524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/>
            <p:cNvSpPr/>
            <p:nvPr/>
          </p:nvSpPr>
          <p:spPr>
            <a:xfrm>
              <a:off x="5257800" y="3581400"/>
              <a:ext cx="152400" cy="1524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/>
            <p:cNvSpPr/>
            <p:nvPr/>
          </p:nvSpPr>
          <p:spPr>
            <a:xfrm>
              <a:off x="6781800" y="2286000"/>
              <a:ext cx="152400" cy="1524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/>
            <p:cNvSpPr/>
            <p:nvPr/>
          </p:nvSpPr>
          <p:spPr>
            <a:xfrm>
              <a:off x="7010400" y="2590800"/>
              <a:ext cx="152400" cy="1524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/>
            <p:cNvSpPr/>
            <p:nvPr/>
          </p:nvSpPr>
          <p:spPr>
            <a:xfrm>
              <a:off x="6781800" y="2895600"/>
              <a:ext cx="152400" cy="1524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/>
            <p:cNvSpPr/>
            <p:nvPr/>
          </p:nvSpPr>
          <p:spPr>
            <a:xfrm>
              <a:off x="6400800" y="2895600"/>
              <a:ext cx="152400" cy="1524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/>
            <p:cNvSpPr/>
            <p:nvPr/>
          </p:nvSpPr>
          <p:spPr>
            <a:xfrm>
              <a:off x="7010400" y="3276600"/>
              <a:ext cx="152400" cy="1524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/>
            <p:cNvSpPr/>
            <p:nvPr/>
          </p:nvSpPr>
          <p:spPr>
            <a:xfrm>
              <a:off x="6781800" y="3581400"/>
              <a:ext cx="152400" cy="1524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/>
            <p:cNvSpPr/>
            <p:nvPr/>
          </p:nvSpPr>
          <p:spPr>
            <a:xfrm>
              <a:off x="6248400" y="3276600"/>
              <a:ext cx="152400" cy="1524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Oval 35"/>
            <p:cNvSpPr/>
            <p:nvPr/>
          </p:nvSpPr>
          <p:spPr>
            <a:xfrm>
              <a:off x="6400800" y="3581400"/>
              <a:ext cx="152400" cy="1524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/>
            <p:cNvSpPr/>
            <p:nvPr/>
          </p:nvSpPr>
          <p:spPr>
            <a:xfrm>
              <a:off x="6248400" y="3886200"/>
              <a:ext cx="152400" cy="1524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/>
            <p:cNvSpPr/>
            <p:nvPr/>
          </p:nvSpPr>
          <p:spPr>
            <a:xfrm>
              <a:off x="5867400" y="3886200"/>
              <a:ext cx="152400" cy="1524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6553200" y="4572000"/>
            <a:ext cx="1600200" cy="1577486"/>
            <a:chOff x="4876800" y="4213714"/>
            <a:chExt cx="2459095" cy="2644286"/>
          </a:xfrm>
        </p:grpSpPr>
        <p:pic>
          <p:nvPicPr>
            <p:cNvPr id="5" name="Picture 4" descr="1-s2.0-S0025540898000312-gr3.gif"/>
            <p:cNvPicPr>
              <a:picLocks noChangeAspect="1"/>
            </p:cNvPicPr>
            <p:nvPr/>
          </p:nvPicPr>
          <p:blipFill>
            <a:blip r:embed="rId6" cstate="print"/>
            <a:srcRect l="6546" r="51561" b="53266"/>
            <a:stretch>
              <a:fillRect/>
            </a:stretch>
          </p:blipFill>
          <p:spPr>
            <a:xfrm>
              <a:off x="4876800" y="4213714"/>
              <a:ext cx="2459095" cy="2644286"/>
            </a:xfrm>
            <a:prstGeom prst="rect">
              <a:avLst/>
            </a:prstGeom>
          </p:spPr>
        </p:pic>
        <p:sp>
          <p:nvSpPr>
            <p:cNvPr id="47" name="Oval 46"/>
            <p:cNvSpPr/>
            <p:nvPr/>
          </p:nvSpPr>
          <p:spPr>
            <a:xfrm>
              <a:off x="6629400" y="6019800"/>
              <a:ext cx="228600" cy="2286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5029200" y="4267200"/>
              <a:ext cx="2209800" cy="2590800"/>
              <a:chOff x="5029200" y="4267200"/>
              <a:chExt cx="2209800" cy="2590800"/>
            </a:xfrm>
          </p:grpSpPr>
          <p:sp>
            <p:nvSpPr>
              <p:cNvPr id="39" name="Oval 38"/>
              <p:cNvSpPr/>
              <p:nvPr/>
            </p:nvSpPr>
            <p:spPr>
              <a:xfrm>
                <a:off x="5943600" y="4267200"/>
                <a:ext cx="228600" cy="2286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638800" y="4876800"/>
                <a:ext cx="228600" cy="2286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6400800" y="4876800"/>
                <a:ext cx="228600" cy="2286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7010400" y="5410200"/>
                <a:ext cx="228600" cy="2286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6172200" y="5410200"/>
                <a:ext cx="228600" cy="2286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5715000" y="5486400"/>
                <a:ext cx="228600" cy="2286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5029200" y="5486400"/>
                <a:ext cx="228600" cy="2286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5334000" y="6019800"/>
                <a:ext cx="228600" cy="2286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5943600" y="6629400"/>
                <a:ext cx="228600" cy="2286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pic>
        <p:nvPicPr>
          <p:cNvPr id="53" name="Picture 52" descr="715px-Trimesic_acid.sv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05200" y="2514600"/>
            <a:ext cx="1546262" cy="1295400"/>
          </a:xfrm>
          <a:prstGeom prst="rect">
            <a:avLst/>
          </a:prstGeom>
        </p:spPr>
      </p:pic>
      <p:pic>
        <p:nvPicPr>
          <p:cNvPr id="54" name="Picture 53" descr="Terephthalic-acid-2D-skeletal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V="1">
            <a:off x="3505200" y="1219200"/>
            <a:ext cx="1524000" cy="620684"/>
          </a:xfrm>
          <a:prstGeom prst="rect">
            <a:avLst/>
          </a:prstGeom>
        </p:spPr>
      </p:pic>
      <p:graphicFrame>
        <p:nvGraphicFramePr>
          <p:cNvPr id="61442" name="Object 2"/>
          <p:cNvGraphicFramePr>
            <a:graphicFrameLocks noChangeAspect="1"/>
          </p:cNvGraphicFramePr>
          <p:nvPr/>
        </p:nvGraphicFramePr>
        <p:xfrm>
          <a:off x="609600" y="1524000"/>
          <a:ext cx="2057400" cy="912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0" name="ISIS/Draw Sketch" r:id="rId9" imgW="2619360" imgH="1161720" progId="">
                  <p:embed/>
                </p:oleObj>
              </mc:Choice>
              <mc:Fallback>
                <p:oleObj name="ISIS/Draw Sketch" r:id="rId9" imgW="2619360" imgH="11617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524000"/>
                        <a:ext cx="2057400" cy="912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TextBox 55"/>
          <p:cNvSpPr txBox="1"/>
          <p:nvPr/>
        </p:nvSpPr>
        <p:spPr>
          <a:xfrm>
            <a:off x="2518979" y="452735"/>
            <a:ext cx="4110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7030A0"/>
                </a:solidFill>
              </a:rPr>
              <a:t>Building up dimensionality</a:t>
            </a:r>
            <a:endParaRPr lang="en-GB" sz="2400" b="1" dirty="0">
              <a:solidFill>
                <a:srgbClr val="7030A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62000" y="2895600"/>
            <a:ext cx="14959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2060"/>
                </a:solidFill>
              </a:rPr>
              <a:t>Nodes </a:t>
            </a:r>
          </a:p>
          <a:p>
            <a:pPr algn="ctr"/>
            <a:r>
              <a:rPr lang="en-GB" sz="2000" dirty="0" smtClean="0">
                <a:solidFill>
                  <a:srgbClr val="002060"/>
                </a:solidFill>
              </a:rPr>
              <a:t>and </a:t>
            </a:r>
          </a:p>
          <a:p>
            <a:pPr algn="ctr"/>
            <a:r>
              <a:rPr lang="en-GB" sz="2000" dirty="0" smtClean="0">
                <a:solidFill>
                  <a:srgbClr val="002060"/>
                </a:solidFill>
              </a:rPr>
              <a:t>Connectors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75343" y="4626114"/>
            <a:ext cx="28488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2060"/>
                </a:solidFill>
              </a:rPr>
              <a:t>Molecules – Nodes</a:t>
            </a:r>
          </a:p>
          <a:p>
            <a:pPr algn="ctr"/>
            <a:r>
              <a:rPr lang="en-GB" sz="2000" dirty="0" smtClean="0">
                <a:solidFill>
                  <a:srgbClr val="002060"/>
                </a:solidFill>
              </a:rPr>
              <a:t>Synthons – Connectors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562600" y="1295400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1D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562600" y="3124200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2D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486400" y="5257800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3D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54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304800"/>
            <a:ext cx="2805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7030A0"/>
                </a:solidFill>
              </a:rPr>
              <a:t>Dimer </a:t>
            </a:r>
            <a:r>
              <a:rPr lang="en-GB" sz="2400" b="1" i="1" dirty="0" err="1" smtClean="0">
                <a:solidFill>
                  <a:srgbClr val="7030A0"/>
                </a:solidFill>
              </a:rPr>
              <a:t>vs</a:t>
            </a:r>
            <a:r>
              <a:rPr lang="en-GB" sz="2400" b="1" dirty="0" smtClean="0">
                <a:solidFill>
                  <a:srgbClr val="7030A0"/>
                </a:solidFill>
              </a:rPr>
              <a:t> </a:t>
            </a:r>
            <a:r>
              <a:rPr lang="en-GB" sz="2400" b="1" dirty="0" err="1" smtClean="0">
                <a:solidFill>
                  <a:srgbClr val="7030A0"/>
                </a:solidFill>
              </a:rPr>
              <a:t>Catemer</a:t>
            </a:r>
            <a:endParaRPr lang="en-GB" sz="2400" b="1" dirty="0">
              <a:solidFill>
                <a:srgbClr val="7030A0"/>
              </a:solidFill>
            </a:endParaRPr>
          </a:p>
        </p:txBody>
      </p:sp>
      <p:graphicFrame>
        <p:nvGraphicFramePr>
          <p:cNvPr id="84994" name="Object 2"/>
          <p:cNvGraphicFramePr>
            <a:graphicFrameLocks noChangeAspect="1"/>
          </p:cNvGraphicFramePr>
          <p:nvPr/>
        </p:nvGraphicFramePr>
        <p:xfrm>
          <a:off x="1295400" y="1066800"/>
          <a:ext cx="2057400" cy="912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48" name="ISIS/Draw Sketch" r:id="rId3" imgW="2619360" imgH="1161720" progId="">
                  <p:embed/>
                </p:oleObj>
              </mc:Choice>
              <mc:Fallback>
                <p:oleObj name="ISIS/Draw Sketch" r:id="rId3" imgW="2619360" imgH="11617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1066800"/>
                        <a:ext cx="2057400" cy="912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995" name="Object 3"/>
          <p:cNvGraphicFramePr>
            <a:graphicFrameLocks noChangeAspect="1"/>
          </p:cNvGraphicFramePr>
          <p:nvPr/>
        </p:nvGraphicFramePr>
        <p:xfrm>
          <a:off x="4572000" y="685277"/>
          <a:ext cx="2057400" cy="15245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49" name="ISIS/Draw Sketch" r:id="rId5" imgW="2609640" imgH="1933560" progId="">
                  <p:embed/>
                </p:oleObj>
              </mc:Choice>
              <mc:Fallback>
                <p:oleObj name="ISIS/Draw Sketch" r:id="rId5" imgW="2609640" imgH="19335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685277"/>
                        <a:ext cx="2057400" cy="15245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304800" y="2286000"/>
            <a:ext cx="85344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2000" dirty="0" smtClean="0">
                <a:solidFill>
                  <a:srgbClr val="002060"/>
                </a:solidFill>
              </a:rPr>
              <a:t>Only a third of all carboxylic acids form carboxyl dimers</a:t>
            </a:r>
          </a:p>
          <a:p>
            <a:pPr algn="ctr">
              <a:spcAft>
                <a:spcPts val="600"/>
              </a:spcAft>
            </a:pPr>
            <a:r>
              <a:rPr lang="en-GB" sz="2000" dirty="0" smtClean="0">
                <a:solidFill>
                  <a:srgbClr val="002060"/>
                </a:solidFill>
              </a:rPr>
              <a:t>Catemers are not as common as dimers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3505200"/>
            <a:ext cx="4937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7030A0"/>
                </a:solidFill>
              </a:rPr>
              <a:t>Homosynthon </a:t>
            </a:r>
            <a:r>
              <a:rPr lang="en-GB" sz="2400" b="1" i="1" dirty="0" err="1" smtClean="0">
                <a:solidFill>
                  <a:srgbClr val="7030A0"/>
                </a:solidFill>
              </a:rPr>
              <a:t>vs</a:t>
            </a:r>
            <a:r>
              <a:rPr lang="en-GB" sz="2400" b="1" dirty="0" smtClean="0">
                <a:solidFill>
                  <a:srgbClr val="7030A0"/>
                </a:solidFill>
              </a:rPr>
              <a:t> Heterosynthon</a:t>
            </a:r>
            <a:endParaRPr lang="en-GB" sz="2400" b="1" dirty="0">
              <a:solidFill>
                <a:srgbClr val="7030A0"/>
              </a:solidFill>
            </a:endParaRPr>
          </a:p>
        </p:txBody>
      </p:sp>
      <p:graphicFrame>
        <p:nvGraphicFramePr>
          <p:cNvPr id="84996" name="Object 4"/>
          <p:cNvGraphicFramePr>
            <a:graphicFrameLocks noChangeAspect="1"/>
          </p:cNvGraphicFramePr>
          <p:nvPr/>
        </p:nvGraphicFramePr>
        <p:xfrm>
          <a:off x="1371599" y="4495800"/>
          <a:ext cx="223272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0" name="ISIS/Draw Sketch" r:id="rId7" imgW="2619360" imgH="1161720" progId="">
                  <p:embed/>
                </p:oleObj>
              </mc:Choice>
              <mc:Fallback>
                <p:oleObj name="ISIS/Draw Sketch" r:id="rId7" imgW="2619360" imgH="11617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599" y="4495800"/>
                        <a:ext cx="2232725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509120"/>
            <a:ext cx="247650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488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1163628"/>
            <a:ext cx="8382000" cy="417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500" dirty="0" smtClean="0">
                <a:solidFill>
                  <a:srgbClr val="002060"/>
                </a:solidFill>
              </a:rPr>
              <a:t> 	</a:t>
            </a:r>
            <a:r>
              <a:rPr lang="en-GB" sz="2000" dirty="0" smtClean="0">
                <a:solidFill>
                  <a:srgbClr val="002060"/>
                </a:solidFill>
              </a:rPr>
              <a:t>Theoretically, the number of supramolecular  synthons in a 	crystal structure is very large.</a:t>
            </a:r>
          </a:p>
          <a:p>
            <a:pPr>
              <a:buFont typeface="Arial" pitchFamily="34" charset="0"/>
              <a:buChar char="•"/>
            </a:pPr>
            <a:endParaRPr lang="en-GB" sz="2000" dirty="0" smtClean="0">
              <a:solidFill>
                <a:srgbClr val="00206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sz="2000" dirty="0" smtClean="0">
                <a:solidFill>
                  <a:srgbClr val="002060"/>
                </a:solidFill>
              </a:rPr>
              <a:t> 	A synthon is more useful if it occurs more frequently</a:t>
            </a:r>
          </a:p>
          <a:p>
            <a:r>
              <a:rPr lang="en-GB" sz="2000" dirty="0" smtClean="0">
                <a:solidFill>
                  <a:srgbClr val="002060"/>
                </a:solidFill>
              </a:rPr>
              <a:t> 	in a given group of compounds.</a:t>
            </a:r>
          </a:p>
          <a:p>
            <a:pPr>
              <a:buFont typeface="Arial" pitchFamily="34" charset="0"/>
              <a:buChar char="•"/>
            </a:pPr>
            <a:endParaRPr lang="en-GB" sz="2000" dirty="0" smtClean="0">
              <a:solidFill>
                <a:srgbClr val="00206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sz="2000" dirty="0" smtClean="0">
                <a:solidFill>
                  <a:srgbClr val="002060"/>
                </a:solidFill>
              </a:rPr>
              <a:t> 	A synthon is more useful if its formation is more  	specific.</a:t>
            </a:r>
          </a:p>
          <a:p>
            <a:pPr>
              <a:buFont typeface="Arial" pitchFamily="34" charset="0"/>
              <a:buChar char="•"/>
            </a:pPr>
            <a:endParaRPr lang="en-GB" sz="2000" dirty="0" smtClean="0">
              <a:solidFill>
                <a:srgbClr val="00206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sz="2000" dirty="0" smtClean="0">
                <a:solidFill>
                  <a:srgbClr val="002060"/>
                </a:solidFill>
              </a:rPr>
              <a:t> 	A synthon is more useful if it can lead to meaningful</a:t>
            </a:r>
          </a:p>
          <a:p>
            <a:r>
              <a:rPr lang="en-GB" sz="2000" dirty="0" smtClean="0">
                <a:solidFill>
                  <a:srgbClr val="002060"/>
                </a:solidFill>
              </a:rPr>
              <a:t> 	fragments in its disconnection.</a:t>
            </a:r>
          </a:p>
          <a:p>
            <a:pPr>
              <a:buFont typeface="Arial" pitchFamily="34" charset="0"/>
              <a:buChar char="•"/>
            </a:pPr>
            <a:endParaRPr lang="en-GB" sz="2000" dirty="0" smtClean="0">
              <a:solidFill>
                <a:srgbClr val="00206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sz="2000" dirty="0" smtClean="0">
                <a:solidFill>
                  <a:srgbClr val="002060"/>
                </a:solidFill>
              </a:rPr>
              <a:t> 	The best synthons combine an economy in size  with a surfeit of 	structural information.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60996" y="452735"/>
            <a:ext cx="4849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7030A0"/>
                </a:solidFill>
              </a:rPr>
              <a:t>Synthons in crystal engineering</a:t>
            </a:r>
            <a:endParaRPr lang="en-GB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76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8820472" cy="5106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754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533400"/>
            <a:ext cx="5957852" cy="4245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TextBox 6"/>
          <p:cNvSpPr txBox="1">
            <a:spLocks noChangeArrowheads="1"/>
          </p:cNvSpPr>
          <p:nvPr/>
        </p:nvSpPr>
        <p:spPr bwMode="auto">
          <a:xfrm>
            <a:off x="899592" y="5132457"/>
            <a:ext cx="68343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Solvent evaporation is a common technique employed to grow large single </a:t>
            </a:r>
            <a:r>
              <a:rPr lang="en-US" sz="2000" dirty="0"/>
              <a:t>crystals of  </a:t>
            </a:r>
            <a:r>
              <a:rPr lang="en-US" sz="2000" dirty="0" smtClean="0"/>
              <a:t>organic solids.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5045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6200" y="2057400"/>
            <a:ext cx="4267200" cy="3569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143000" y="381000"/>
            <a:ext cx="667201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</a:rPr>
              <a:t>Thermodynamics and kinetics of </a:t>
            </a:r>
          </a:p>
          <a:p>
            <a:pPr algn="ctr"/>
            <a:r>
              <a:rPr lang="en-US" sz="3200" b="1" dirty="0" smtClean="0">
                <a:solidFill>
                  <a:srgbClr val="7030A0"/>
                </a:solidFill>
              </a:rPr>
              <a:t>crystallization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4191000"/>
            <a:ext cx="3429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Kinetic crystal </a:t>
            </a:r>
            <a:r>
              <a:rPr lang="en-US" dirty="0" smtClean="0">
                <a:solidFill>
                  <a:srgbClr val="FF0000"/>
                </a:solidFill>
              </a:rPr>
              <a:t>– </a:t>
            </a:r>
            <a:r>
              <a:rPr lang="en-US" dirty="0" err="1" smtClean="0">
                <a:solidFill>
                  <a:srgbClr val="FF0000"/>
                </a:solidFill>
              </a:rPr>
              <a:t>Metastable</a:t>
            </a:r>
            <a:r>
              <a:rPr lang="en-US" dirty="0" smtClean="0">
                <a:solidFill>
                  <a:srgbClr val="FF0000"/>
                </a:solidFill>
              </a:rPr>
              <a:t> crystal formed because of some favorable aggregation pattern of molecules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2133600"/>
            <a:ext cx="36576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B0F0"/>
                </a:solidFill>
              </a:rPr>
              <a:t>Thermodynamic crystal </a:t>
            </a:r>
            <a:r>
              <a:rPr lang="en-US" b="1" dirty="0" smtClean="0">
                <a:solidFill>
                  <a:srgbClr val="00B0F0"/>
                </a:solidFill>
              </a:rPr>
              <a:t>– </a:t>
            </a:r>
            <a:r>
              <a:rPr lang="en-US" dirty="0" smtClean="0">
                <a:solidFill>
                  <a:srgbClr val="00B0F0"/>
                </a:solidFill>
              </a:rPr>
              <a:t>The crystal with the lowest free energy in any particular system. It is at the global minimum of the structural landscape of the compound.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99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228600" y="3276600"/>
            <a:ext cx="83058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+mn-lt"/>
              </a:rPr>
              <a:t>Crystal structure </a:t>
            </a:r>
          </a:p>
          <a:p>
            <a:r>
              <a:rPr lang="en-US" sz="2200" dirty="0">
                <a:solidFill>
                  <a:srgbClr val="002060"/>
                </a:solidFill>
                <a:latin typeface="+mn-lt"/>
              </a:rPr>
              <a:t>The arrangement of atoms, molecules, or ions that constitutes the internal structure of a crystal. </a:t>
            </a: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228600" y="381000"/>
            <a:ext cx="8686800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+mn-lt"/>
              </a:rPr>
              <a:t>Crystal </a:t>
            </a:r>
          </a:p>
          <a:p>
            <a:r>
              <a:rPr lang="en-US" sz="2200" dirty="0">
                <a:solidFill>
                  <a:srgbClr val="002060"/>
                </a:solidFill>
                <a:latin typeface="+mn-lt"/>
              </a:rPr>
              <a:t>A solid form of a substance with a definite and periodic internal structure. </a:t>
            </a:r>
          </a:p>
          <a:p>
            <a:pPr>
              <a:buFontTx/>
              <a:buBlip>
                <a:blip r:embed="rId2"/>
              </a:buBlip>
            </a:pPr>
            <a:r>
              <a:rPr lang="en-US" sz="2400" dirty="0">
                <a:solidFill>
                  <a:srgbClr val="002060"/>
                </a:solidFill>
                <a:latin typeface="+mn-lt"/>
              </a:rPr>
              <a:t>   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an external shape made up of symmetrically arranged plane surfaces. </a:t>
            </a:r>
          </a:p>
          <a:p>
            <a:pPr>
              <a:buFontTx/>
              <a:buBlip>
                <a:blip r:embed="rId2"/>
              </a:buBlip>
            </a:pPr>
            <a:r>
              <a:rPr lang="en-US" sz="2000" dirty="0">
                <a:solidFill>
                  <a:srgbClr val="002060"/>
                </a:solidFill>
                <a:latin typeface="+mn-lt"/>
              </a:rPr>
              <a:t>    gives a discrete X-ray 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diffraction pattern. </a:t>
            </a:r>
            <a:endParaRPr lang="en-US" sz="2000" dirty="0">
              <a:solidFill>
                <a:srgbClr val="002060"/>
              </a:solidFill>
              <a:latin typeface="+mn-lt"/>
            </a:endParaRPr>
          </a:p>
          <a:p>
            <a:pPr>
              <a:buFontTx/>
              <a:buBlip>
                <a:blip r:embed="rId2"/>
              </a:buBlip>
            </a:pPr>
            <a:r>
              <a:rPr lang="en-US" sz="2000" dirty="0">
                <a:solidFill>
                  <a:srgbClr val="002060"/>
                </a:solidFill>
                <a:latin typeface="+mn-lt"/>
              </a:rPr>
              <a:t>    atoms, ions or molecules are in some degree of order. </a:t>
            </a:r>
          </a:p>
          <a:p>
            <a:pPr>
              <a:buFontTx/>
              <a:buBlip>
                <a:blip r:embed="rId2"/>
              </a:buBlip>
            </a:pPr>
            <a:r>
              <a:rPr lang="en-US" sz="2000" dirty="0">
                <a:solidFill>
                  <a:srgbClr val="002060"/>
                </a:solidFill>
                <a:latin typeface="+mn-lt"/>
              </a:rPr>
              <a:t>    a manifestation of mutual recognition.</a:t>
            </a:r>
          </a:p>
          <a:p>
            <a:pPr>
              <a:buFontTx/>
              <a:buBlip>
                <a:blip r:embed="rId2"/>
              </a:buBlip>
            </a:pPr>
            <a:r>
              <a:rPr lang="en-US" sz="2000" dirty="0">
                <a:solidFill>
                  <a:srgbClr val="002060"/>
                </a:solidFill>
                <a:latin typeface="+mn-lt"/>
              </a:rPr>
              <a:t>    enthalpic factors gain over </a:t>
            </a:r>
            <a:r>
              <a:rPr lang="en-US" sz="2000" dirty="0" smtClean="0">
                <a:solidFill>
                  <a:srgbClr val="002060"/>
                </a:solidFill>
                <a:latin typeface="+mn-lt"/>
              </a:rPr>
              <a:t>entropy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. 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228600" y="4495800"/>
            <a:ext cx="81534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+mn-lt"/>
              </a:rPr>
              <a:t>Crystal Engineering </a:t>
            </a:r>
          </a:p>
          <a:p>
            <a:r>
              <a:rPr lang="en-US" sz="2200" dirty="0">
                <a:solidFill>
                  <a:srgbClr val="002060"/>
                </a:solidFill>
                <a:latin typeface="+mn-lt"/>
              </a:rPr>
              <a:t>The understanding of intermolecular </a:t>
            </a:r>
            <a:r>
              <a:rPr lang="en-US" sz="2200" b="1" dirty="0">
                <a:solidFill>
                  <a:srgbClr val="002060"/>
                </a:solidFill>
                <a:latin typeface="+mn-lt"/>
              </a:rPr>
              <a:t>interactions</a:t>
            </a:r>
            <a:r>
              <a:rPr lang="en-US" sz="2200" dirty="0">
                <a:solidFill>
                  <a:srgbClr val="002060"/>
                </a:solidFill>
                <a:latin typeface="+mn-lt"/>
              </a:rPr>
              <a:t> in the context of crystal packing and the utilization of such understanding in the </a:t>
            </a:r>
            <a:r>
              <a:rPr lang="en-US" sz="2200" b="1" dirty="0">
                <a:solidFill>
                  <a:srgbClr val="002060"/>
                </a:solidFill>
                <a:latin typeface="+mn-lt"/>
              </a:rPr>
              <a:t>design</a:t>
            </a:r>
            <a:r>
              <a:rPr lang="en-US" sz="2200" dirty="0">
                <a:solidFill>
                  <a:srgbClr val="002060"/>
                </a:solidFill>
                <a:latin typeface="+mn-lt"/>
              </a:rPr>
              <a:t> of new solids with desired physical and chemical </a:t>
            </a:r>
            <a:r>
              <a:rPr lang="en-US" sz="2200" b="1" dirty="0">
                <a:solidFill>
                  <a:srgbClr val="002060"/>
                </a:solidFill>
                <a:latin typeface="+mn-lt"/>
              </a:rPr>
              <a:t>properties</a:t>
            </a:r>
            <a:r>
              <a:rPr lang="en-US" sz="2200" dirty="0">
                <a:solidFill>
                  <a:srgbClr val="002060"/>
                </a:solidFill>
                <a:latin typeface="+mn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6323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>
                <a:solidFill>
                  <a:srgbClr val="7030A0"/>
                </a:solidFill>
                <a:latin typeface="Arial" charset="0"/>
                <a:cs typeface="Arial" charset="0"/>
              </a:rPr>
              <a:t>Crystal Morphology and Habit</a:t>
            </a:r>
          </a:p>
        </p:txBody>
      </p:sp>
      <p:pic>
        <p:nvPicPr>
          <p:cNvPr id="133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48200" y="1676400"/>
            <a:ext cx="3219450" cy="2200275"/>
          </a:xfrm>
          <a:noFill/>
        </p:spPr>
      </p:pic>
      <p:sp>
        <p:nvSpPr>
          <p:cNvPr id="13318" name="Rectangle 7"/>
          <p:cNvSpPr>
            <a:spLocks noChangeArrowheads="1"/>
          </p:cNvSpPr>
          <p:nvPr/>
        </p:nvSpPr>
        <p:spPr bwMode="auto">
          <a:xfrm>
            <a:off x="4191000" y="4114800"/>
            <a:ext cx="457200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000" b="1" dirty="0">
                <a:solidFill>
                  <a:srgbClr val="C00000"/>
                </a:solidFill>
                <a:cs typeface="Arial" charset="0"/>
              </a:rPr>
              <a:t>(a) Same morphology but different</a:t>
            </a:r>
          </a:p>
          <a:p>
            <a:pPr algn="just"/>
            <a:r>
              <a:rPr lang="en-US" sz="2000" b="1" dirty="0">
                <a:solidFill>
                  <a:srgbClr val="C00000"/>
                </a:solidFill>
                <a:cs typeface="Arial" charset="0"/>
              </a:rPr>
              <a:t>habits. The relative dimensions of the crystals vary.</a:t>
            </a:r>
          </a:p>
          <a:p>
            <a:pPr algn="just"/>
            <a:r>
              <a:rPr lang="en-US" sz="2000" b="1" dirty="0">
                <a:solidFill>
                  <a:srgbClr val="C00000"/>
                </a:solidFill>
                <a:cs typeface="Arial" charset="0"/>
              </a:rPr>
              <a:t>(b) Different </a:t>
            </a:r>
            <a:r>
              <a:rPr lang="en-US" sz="2000" b="1" dirty="0" smtClean="0">
                <a:solidFill>
                  <a:srgbClr val="C00000"/>
                </a:solidFill>
                <a:cs typeface="Arial" charset="0"/>
              </a:rPr>
              <a:t>morphologies but </a:t>
            </a:r>
            <a:r>
              <a:rPr lang="en-US" sz="2000" b="1" dirty="0">
                <a:solidFill>
                  <a:srgbClr val="C00000"/>
                </a:solidFill>
                <a:cs typeface="Arial" charset="0"/>
              </a:rPr>
              <a:t>similar habits. The crystal faces are different but the relative dimensions are similar.</a:t>
            </a:r>
          </a:p>
        </p:txBody>
      </p:sp>
      <p:sp>
        <p:nvSpPr>
          <p:cNvPr id="13320" name="Rectangle 10"/>
          <p:cNvSpPr>
            <a:spLocks noChangeArrowheads="1"/>
          </p:cNvSpPr>
          <p:nvPr/>
        </p:nvSpPr>
        <p:spPr bwMode="auto">
          <a:xfrm>
            <a:off x="381000" y="1981200"/>
            <a:ext cx="3657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C00000"/>
                </a:solidFill>
                <a:cs typeface="Arial" charset="0"/>
              </a:rPr>
              <a:t>Both </a:t>
            </a:r>
            <a:r>
              <a:rPr lang="en-US" sz="2000" b="1" i="1" dirty="0" smtClean="0">
                <a:solidFill>
                  <a:srgbClr val="C00000"/>
                </a:solidFill>
                <a:cs typeface="Arial" charset="0"/>
              </a:rPr>
              <a:t>morphology </a:t>
            </a:r>
            <a:r>
              <a:rPr lang="en-US" sz="2000" b="1" i="1" dirty="0">
                <a:solidFill>
                  <a:srgbClr val="C00000"/>
                </a:solidFill>
                <a:cs typeface="Arial" charset="0"/>
              </a:rPr>
              <a:t>and habit refer to </a:t>
            </a:r>
            <a:r>
              <a:rPr lang="en-US" sz="2000" b="1" i="1" dirty="0" smtClean="0">
                <a:solidFill>
                  <a:srgbClr val="C00000"/>
                </a:solidFill>
                <a:cs typeface="Arial" charset="0"/>
              </a:rPr>
              <a:t>descriptions </a:t>
            </a:r>
            <a:r>
              <a:rPr lang="en-US" sz="2000" b="1" dirty="0" smtClean="0">
                <a:solidFill>
                  <a:srgbClr val="C00000"/>
                </a:solidFill>
                <a:cs typeface="Arial" charset="0"/>
              </a:rPr>
              <a:t>of </a:t>
            </a:r>
            <a:r>
              <a:rPr lang="en-US" sz="2000" b="1" dirty="0">
                <a:solidFill>
                  <a:srgbClr val="C00000"/>
                </a:solidFill>
                <a:cs typeface="Arial" charset="0"/>
              </a:rPr>
              <a:t>the external form of a crystal.</a:t>
            </a:r>
          </a:p>
        </p:txBody>
      </p:sp>
      <p:sp>
        <p:nvSpPr>
          <p:cNvPr id="13321" name="Rectangle 11"/>
          <p:cNvSpPr>
            <a:spLocks noChangeArrowheads="1"/>
          </p:cNvSpPr>
          <p:nvPr/>
        </p:nvSpPr>
        <p:spPr bwMode="auto">
          <a:xfrm>
            <a:off x="304800" y="3962400"/>
            <a:ext cx="3505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rgbClr val="C00000"/>
                </a:solidFill>
                <a:cs typeface="Arial" charset="0"/>
              </a:rPr>
              <a:t>Crystal </a:t>
            </a:r>
            <a:r>
              <a:rPr lang="en-US" sz="2000" b="1" dirty="0" smtClean="0">
                <a:solidFill>
                  <a:srgbClr val="C00000"/>
                </a:solidFill>
                <a:cs typeface="Arial" charset="0"/>
              </a:rPr>
              <a:t>morphology refers </a:t>
            </a:r>
            <a:r>
              <a:rPr lang="en-US" sz="2000" b="1" dirty="0">
                <a:solidFill>
                  <a:srgbClr val="C00000"/>
                </a:solidFill>
                <a:cs typeface="Arial" charset="0"/>
              </a:rPr>
              <a:t>to the faces of a crystal and the interfacial angles.</a:t>
            </a:r>
          </a:p>
        </p:txBody>
      </p:sp>
    </p:spTree>
    <p:extLst>
      <p:ext uri="{BB962C8B-B14F-4D97-AF65-F5344CB8AC3E}">
        <p14:creationId xmlns:p14="http://schemas.microsoft.com/office/powerpoint/2010/main" val="304165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"/>
            <a:ext cx="8229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2800" b="1" dirty="0" smtClean="0">
                <a:solidFill>
                  <a:srgbClr val="7030A0"/>
                </a:solidFill>
              </a:rPr>
              <a:t>Polymorphism</a:t>
            </a:r>
            <a:r>
              <a:rPr lang="en-GB" sz="2800" dirty="0" smtClean="0">
                <a:solidFill>
                  <a:srgbClr val="7030A0"/>
                </a:solidFill>
              </a:rPr>
              <a:t> </a:t>
            </a:r>
          </a:p>
          <a:p>
            <a:pPr algn="ctr"/>
            <a:r>
              <a:rPr lang="en-GB" sz="2400" dirty="0" smtClean="0">
                <a:solidFill>
                  <a:srgbClr val="002060"/>
                </a:solidFill>
              </a:rPr>
              <a:t> </a:t>
            </a:r>
            <a:r>
              <a:rPr lang="en-GB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It is the phenomenon in which the same chemical substance exhibits different internal crystal packing arrangements.</a:t>
            </a:r>
            <a:endParaRPr lang="en-GB" sz="2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" y="2895600"/>
            <a:ext cx="7924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Polymorphs have distinct :</a:t>
            </a:r>
          </a:p>
          <a:p>
            <a:pPr marL="400050" indent="-400050">
              <a:buAutoNum type="romanLcParenBoth"/>
            </a:pPr>
            <a:r>
              <a:rPr lang="en-GB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Crystal structures (mutual arrangements of molecules, atoms or ions). </a:t>
            </a:r>
          </a:p>
          <a:p>
            <a:pPr marL="400050" indent="-400050">
              <a:buAutoNum type="romanLcParenBoth"/>
            </a:pPr>
            <a:r>
              <a:rPr lang="en-GB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Physical and chemical properties.</a:t>
            </a:r>
            <a:endParaRPr lang="en-GB" sz="2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0" y="2057400"/>
            <a:ext cx="7391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Polymorphism is an exclusively solid state phenomenon.</a:t>
            </a:r>
            <a:endParaRPr lang="en-GB" sz="2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4724400"/>
            <a:ext cx="8305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Polymorphs can often have:</a:t>
            </a:r>
            <a:r>
              <a:rPr lang="en-GB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different morphologies, solubility, colour, melting or sublimation temperatures, densities, thermal or electrical conductivities and other physical properties.</a:t>
            </a:r>
            <a:endParaRPr lang="en-GB" sz="2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62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066800"/>
            <a:ext cx="5410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Conformational polymorphism</a:t>
            </a:r>
          </a:p>
          <a:p>
            <a:r>
              <a:rPr lang="en-GB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Each of the isolated crystal forms contains a different conformation of the same molecule</a:t>
            </a:r>
            <a:endParaRPr lang="en-GB" sz="2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2819400"/>
            <a:ext cx="8305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Tautomeric polymorphism</a:t>
            </a:r>
          </a:p>
          <a:p>
            <a:r>
              <a:rPr lang="en-GB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Crystal forms of </a:t>
            </a:r>
            <a:r>
              <a:rPr lang="en-GB" sz="22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tautomers</a:t>
            </a:r>
            <a:r>
              <a:rPr lang="en-GB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are often considered to be polymorphs, because the </a:t>
            </a:r>
            <a:r>
              <a:rPr lang="en-GB" sz="22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tautomers</a:t>
            </a:r>
            <a:r>
              <a:rPr lang="en-GB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generally equilibrate in solution at the temperature at which the solid forms are isolated. </a:t>
            </a:r>
            <a:endParaRPr lang="en-GB" sz="2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6766" y="314980"/>
            <a:ext cx="5216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Some types of polymorphism</a:t>
            </a:r>
            <a:endParaRPr lang="en-GB" sz="28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venlafaxine_conformers.bmp"/>
          <p:cNvPicPr>
            <a:picLocks noChangeAspect="1"/>
          </p:cNvPicPr>
          <p:nvPr/>
        </p:nvPicPr>
        <p:blipFill>
          <a:blip r:embed="rId3" cstate="print"/>
          <a:srcRect l="26667" r="26667"/>
          <a:stretch>
            <a:fillRect/>
          </a:stretch>
        </p:blipFill>
        <p:spPr>
          <a:xfrm>
            <a:off x="6705600" y="304800"/>
            <a:ext cx="2209800" cy="2230943"/>
          </a:xfrm>
          <a:prstGeom prst="rect">
            <a:avLst/>
          </a:prstGeom>
        </p:spPr>
      </p:pic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5410200" y="990600"/>
          <a:ext cx="2235200" cy="1547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06" name="ISIS/Draw Sketch" r:id="rId4" imgW="3219120" imgH="2228760" progId="">
                  <p:embed/>
                </p:oleObj>
              </mc:Choice>
              <mc:Fallback>
                <p:oleObj name="ISIS/Draw Sketch" r:id="rId4" imgW="3219120" imgH="2228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990600"/>
                        <a:ext cx="2235200" cy="15474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562600" y="914400"/>
            <a:ext cx="1299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>
                <a:solidFill>
                  <a:srgbClr val="FF0000"/>
                </a:solidFill>
              </a:rPr>
              <a:t>Venlafaxine</a:t>
            </a:r>
            <a:endParaRPr lang="en-GB" b="1" dirty="0">
              <a:solidFill>
                <a:srgbClr val="FF0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04800" y="4572000"/>
            <a:ext cx="8382000" cy="1600200"/>
            <a:chOff x="304800" y="5105400"/>
            <a:chExt cx="8382000" cy="1600200"/>
          </a:xfrm>
        </p:grpSpPr>
        <p:graphicFrame>
          <p:nvGraphicFramePr>
            <p:cNvPr id="2051" name="Object 3"/>
            <p:cNvGraphicFramePr>
              <a:graphicFrameLocks noChangeAspect="1"/>
            </p:cNvGraphicFramePr>
            <p:nvPr/>
          </p:nvGraphicFramePr>
          <p:xfrm>
            <a:off x="304800" y="5181600"/>
            <a:ext cx="3505200" cy="15065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07" name="ISIS/Draw Sketch" r:id="rId6" imgW="4410000" imgH="1895400" progId="">
                    <p:embed/>
                  </p:oleObj>
                </mc:Choice>
                <mc:Fallback>
                  <p:oleObj name="ISIS/Draw Sketch" r:id="rId6" imgW="4410000" imgH="18954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4800" y="5181600"/>
                          <a:ext cx="3505200" cy="15065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2" name="Object 4"/>
            <p:cNvGraphicFramePr>
              <a:graphicFrameLocks noChangeAspect="1"/>
            </p:cNvGraphicFramePr>
            <p:nvPr/>
          </p:nvGraphicFramePr>
          <p:xfrm>
            <a:off x="4881563" y="5423490"/>
            <a:ext cx="3805237" cy="12821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08" name="ISIS/Draw Sketch" r:id="rId8" imgW="4410000" imgH="1485720" progId="">
                    <p:embed/>
                  </p:oleObj>
                </mc:Choice>
                <mc:Fallback>
                  <p:oleObj name="ISIS/Draw Sketch" r:id="rId8" imgW="4410000" imgH="14857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81563" y="5423490"/>
                          <a:ext cx="3805237" cy="128211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3" name="Object 5"/>
            <p:cNvGraphicFramePr>
              <a:graphicFrameLocks noChangeAspect="1"/>
            </p:cNvGraphicFramePr>
            <p:nvPr/>
          </p:nvGraphicFramePr>
          <p:xfrm>
            <a:off x="3810000" y="5867400"/>
            <a:ext cx="1076325" cy="180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09" name="ISIS/Draw Sketch" r:id="rId10" imgW="1076040" imgH="180720" progId="">
                    <p:embed/>
                  </p:oleObj>
                </mc:Choice>
                <mc:Fallback>
                  <p:oleObj name="ISIS/Draw Sketch" r:id="rId10" imgW="1076040" imgH="1807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10000" y="5867400"/>
                          <a:ext cx="1076325" cy="1809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Box 10"/>
            <p:cNvSpPr txBox="1"/>
            <p:nvPr/>
          </p:nvSpPr>
          <p:spPr>
            <a:xfrm>
              <a:off x="990600" y="5105400"/>
              <a:ext cx="13394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err="1" smtClean="0">
                  <a:solidFill>
                    <a:srgbClr val="FF0000"/>
                  </a:solidFill>
                </a:rPr>
                <a:t>Omeprazole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726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838200"/>
            <a:ext cx="419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Concomitant polymorphs 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" y="4114800"/>
            <a:ext cx="845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Disappearing polymorphs</a:t>
            </a:r>
          </a:p>
          <a:p>
            <a:pPr algn="ctr"/>
            <a:r>
              <a:rPr lang="en-GB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en-GB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Crystal forms that fail to reappear after their initial isolation. </a:t>
            </a:r>
            <a:endParaRPr lang="en-GB" sz="2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4876800"/>
            <a:ext cx="838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Pseudopolymorphs</a:t>
            </a:r>
          </a:p>
          <a:p>
            <a:pPr algn="ctr"/>
            <a:r>
              <a:rPr lang="en-GB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GB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Crystal forms in which an organic molecule is associated with differing amounts of solvent, say water</a:t>
            </a:r>
          </a:p>
          <a:p>
            <a:pPr algn="ctr"/>
            <a:r>
              <a:rPr lang="pt-B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M.H</a:t>
            </a:r>
            <a:r>
              <a:rPr lang="pt-BR" sz="24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pt-B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        M.(H</a:t>
            </a:r>
            <a:r>
              <a:rPr lang="pt-BR" sz="24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pt-B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O)</a:t>
            </a:r>
            <a:r>
              <a:rPr lang="pt-BR" sz="24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0.5</a:t>
            </a:r>
            <a:r>
              <a:rPr lang="pt-B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M.(H</a:t>
            </a:r>
            <a:r>
              <a:rPr lang="pt-BR" sz="24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pt-B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O)</a:t>
            </a:r>
            <a:r>
              <a:rPr lang="pt-BR" sz="24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1.5</a:t>
            </a:r>
            <a:r>
              <a:rPr lang="pt-B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</a:t>
            </a:r>
            <a:r>
              <a:rPr lang="en-GB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M.(H</a:t>
            </a:r>
            <a:r>
              <a:rPr lang="en-GB" sz="24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GB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O)</a:t>
            </a:r>
            <a:r>
              <a:rPr lang="en-GB" sz="24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GB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r="2244"/>
          <a:stretch>
            <a:fillRect/>
          </a:stretch>
        </p:blipFill>
        <p:spPr bwMode="auto">
          <a:xfrm>
            <a:off x="6248400" y="1600200"/>
            <a:ext cx="2054905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4529" r="7371" b="3778"/>
          <a:stretch>
            <a:fillRect/>
          </a:stretch>
        </p:blipFill>
        <p:spPr bwMode="auto">
          <a:xfrm>
            <a:off x="685800" y="1600200"/>
            <a:ext cx="1843934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1371600"/>
            <a:ext cx="1671637" cy="1624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2130052" y="238780"/>
            <a:ext cx="5218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Some interesting phenomena</a:t>
            </a:r>
            <a:endParaRPr lang="en-GB" sz="28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15000" y="1066800"/>
            <a:ext cx="27174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3-acetylcoumarin</a:t>
            </a:r>
            <a:endParaRPr lang="en-GB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72200" y="3200400"/>
            <a:ext cx="2438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Form B </a:t>
            </a:r>
          </a:p>
          <a:p>
            <a:pPr algn="ctr"/>
            <a:r>
              <a:rPr lang="en-GB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glacial acetic acid</a:t>
            </a:r>
          </a:p>
          <a:p>
            <a:pPr algn="ctr"/>
            <a:r>
              <a:rPr lang="en-GB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at 296K</a:t>
            </a:r>
            <a:endParaRPr lang="en-GB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4800" y="3200400"/>
            <a:ext cx="2971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GB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Form A) </a:t>
            </a:r>
          </a:p>
          <a:p>
            <a:pPr algn="ctr"/>
            <a:r>
              <a:rPr lang="en-GB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1:1 CHCl</a:t>
            </a:r>
            <a:r>
              <a:rPr lang="en-GB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GB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:n-hexane </a:t>
            </a:r>
          </a:p>
          <a:p>
            <a:pPr algn="ctr"/>
            <a:r>
              <a:rPr lang="en-GB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at 296K</a:t>
            </a:r>
            <a:endParaRPr lang="en-GB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00400" y="3048000"/>
            <a:ext cx="2819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Concomitant mixture of </a:t>
            </a:r>
          </a:p>
          <a:p>
            <a:pPr algn="ctr"/>
            <a:r>
              <a:rPr lang="en-GB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Forms A and B</a:t>
            </a:r>
          </a:p>
          <a:p>
            <a:pPr algn="ctr"/>
            <a:r>
              <a:rPr lang="en-GB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1:1 CHCl</a:t>
            </a:r>
            <a:r>
              <a:rPr lang="en-GB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GB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:n-hexane </a:t>
            </a:r>
          </a:p>
          <a:p>
            <a:pPr algn="ctr"/>
            <a:r>
              <a:rPr lang="en-GB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at 278 K</a:t>
            </a:r>
            <a:endParaRPr lang="en-GB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77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1869" y="1772816"/>
            <a:ext cx="84582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When a compound exists in various solid state forms or polymorphs, two major issues need to be addressed: </a:t>
            </a:r>
          </a:p>
          <a:p>
            <a:r>
              <a:rPr lang="en-GB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GB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GB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	The relative stabilities and the transformations that can occur 	between the forms. </a:t>
            </a:r>
          </a:p>
          <a:p>
            <a:r>
              <a:rPr lang="en-GB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(ii) 	The time needed for the transformations to reach equilibrium. </a:t>
            </a:r>
            <a:endParaRPr lang="en-GB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28416" y="152400"/>
            <a:ext cx="68194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Thermodynamic versus Kinetic factors</a:t>
            </a:r>
            <a:endParaRPr lang="en-GB" sz="28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" y="4309140"/>
            <a:ext cx="7772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Thermodynamics provides information about the first aspect (how far) and kinetics about the second (how fast).</a:t>
            </a:r>
            <a:endParaRPr lang="en-GB" sz="2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98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314980"/>
            <a:ext cx="8229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Polymorphism and Intermolecular Interactions</a:t>
            </a:r>
            <a:endParaRPr lang="en-GB" sz="28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8200" y="1066800"/>
            <a:ext cx="7315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 same functional group and the same synthons but  differences in the overall packing.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914400" y="2438400"/>
            <a:ext cx="3200400" cy="2973172"/>
            <a:chOff x="1447800" y="2057400"/>
            <a:chExt cx="2971800" cy="2439772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47800" y="2057400"/>
              <a:ext cx="2971800" cy="2439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Rounded Rectangle 6"/>
            <p:cNvSpPr/>
            <p:nvPr/>
          </p:nvSpPr>
          <p:spPr>
            <a:xfrm>
              <a:off x="2514600" y="2819400"/>
              <a:ext cx="990600" cy="16764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572000" y="2819400"/>
            <a:ext cx="3505200" cy="2286000"/>
            <a:chOff x="4800601" y="2362200"/>
            <a:chExt cx="3352800" cy="2057400"/>
          </a:xfrm>
        </p:grpSpPr>
        <p:pic>
          <p:nvPicPr>
            <p:cNvPr id="2150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6200000">
              <a:off x="5468167" y="1694634"/>
              <a:ext cx="2017667" cy="3352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Rounded Rectangle 8"/>
            <p:cNvSpPr/>
            <p:nvPr/>
          </p:nvSpPr>
          <p:spPr>
            <a:xfrm>
              <a:off x="5562600" y="2362200"/>
              <a:ext cx="685800" cy="205740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4343400" y="5334000"/>
            <a:ext cx="16417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Resorcinol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86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8200" y="990600"/>
            <a:ext cx="7620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 same functional group and the same synthons but the multiple occurrences of these groups in different and distinctive molecular locations</a:t>
            </a:r>
          </a:p>
        </p:txBody>
      </p:sp>
      <p:graphicFrame>
        <p:nvGraphicFramePr>
          <p:cNvPr id="18434" name="Object 2"/>
          <p:cNvGraphicFramePr>
            <a:graphicFrameLocks noChangeAspect="1"/>
          </p:cNvGraphicFramePr>
          <p:nvPr/>
        </p:nvGraphicFramePr>
        <p:xfrm>
          <a:off x="3657600" y="2362200"/>
          <a:ext cx="1081498" cy="128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54" name="ISIS/Draw Sketch" r:id="rId3" imgW="1209600" imgH="1438200" progId="">
                  <p:embed/>
                </p:oleObj>
              </mc:Choice>
              <mc:Fallback>
                <p:oleObj name="ISIS/Draw Sketch" r:id="rId3" imgW="1209600" imgH="1438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2362200"/>
                        <a:ext cx="1081498" cy="1285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5" name="Object 3"/>
          <p:cNvGraphicFramePr>
            <a:graphicFrameLocks noChangeAspect="1"/>
          </p:cNvGraphicFramePr>
          <p:nvPr/>
        </p:nvGraphicFramePr>
        <p:xfrm>
          <a:off x="5791200" y="2209800"/>
          <a:ext cx="2209800" cy="15428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55" name="ISIS/Draw Sketch" r:id="rId5" imgW="2114280" imgH="1476360" progId="">
                  <p:embed/>
                </p:oleObj>
              </mc:Choice>
              <mc:Fallback>
                <p:oleObj name="ISIS/Draw Sketch" r:id="rId5" imgW="2114280" imgH="1476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2209800"/>
                        <a:ext cx="2209800" cy="154287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6" name="Object 4"/>
          <p:cNvGraphicFramePr>
            <a:graphicFrameLocks noChangeAspect="1"/>
          </p:cNvGraphicFramePr>
          <p:nvPr/>
        </p:nvGraphicFramePr>
        <p:xfrm>
          <a:off x="990600" y="4267200"/>
          <a:ext cx="1981199" cy="1353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56" name="ISIS/Draw Sketch" r:id="rId7" imgW="2885760" imgH="1971360" progId="">
                  <p:embed/>
                </p:oleObj>
              </mc:Choice>
              <mc:Fallback>
                <p:oleObj name="ISIS/Draw Sketch" r:id="rId7" imgW="2885760" imgH="1971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4267200"/>
                        <a:ext cx="1981199" cy="13534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7" name="Object 5"/>
          <p:cNvGraphicFramePr>
            <a:graphicFrameLocks noChangeAspect="1"/>
          </p:cNvGraphicFramePr>
          <p:nvPr/>
        </p:nvGraphicFramePr>
        <p:xfrm>
          <a:off x="3511464" y="4038600"/>
          <a:ext cx="2127336" cy="1965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57" name="ISIS/Draw Sketch" r:id="rId9" imgW="3009600" imgH="2781000" progId="">
                  <p:embed/>
                </p:oleObj>
              </mc:Choice>
              <mc:Fallback>
                <p:oleObj name="ISIS/Draw Sketch" r:id="rId9" imgW="3009600" imgH="2781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1464" y="4038600"/>
                        <a:ext cx="2127336" cy="19657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8" name="Object 6"/>
          <p:cNvGraphicFramePr>
            <a:graphicFrameLocks noChangeAspect="1"/>
          </p:cNvGraphicFramePr>
          <p:nvPr/>
        </p:nvGraphicFramePr>
        <p:xfrm>
          <a:off x="6172200" y="4343400"/>
          <a:ext cx="2209800" cy="13376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58" name="ISIS/Draw Sketch" r:id="rId11" imgW="3209760" imgH="1942920" progId="">
                  <p:embed/>
                </p:oleObj>
              </mc:Choice>
              <mc:Fallback>
                <p:oleObj name="ISIS/Draw Sketch" r:id="rId11" imgW="3209760" imgH="19429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4343400"/>
                        <a:ext cx="2209800" cy="13376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381000" y="381000"/>
            <a:ext cx="8458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Polymorphism and Intermolecular Interactions</a:t>
            </a:r>
            <a:endParaRPr lang="en-GB" sz="28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4400" y="2743200"/>
            <a:ext cx="2052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Pyrazinamide</a:t>
            </a:r>
            <a:endParaRPr lang="en-GB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63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209800"/>
            <a:ext cx="297072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667000"/>
            <a:ext cx="3810000" cy="2535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990600" y="1219200"/>
            <a:ext cx="7086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Different synthons and  different packing arrangements.</a:t>
            </a:r>
            <a:endParaRPr lang="en-GB" sz="2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457200"/>
            <a:ext cx="8305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Polymorphism and Intermolecular Interactions</a:t>
            </a:r>
            <a:endParaRPr lang="en-GB" sz="28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1400" y="5486400"/>
            <a:ext cx="3799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2,6-Dihydroxybenzoic acid</a:t>
            </a:r>
            <a:endParaRPr lang="en-GB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55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5400" y="304800"/>
            <a:ext cx="6934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Methods of Polymorph Characterization</a:t>
            </a:r>
            <a:endParaRPr lang="en-GB" sz="28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43000" y="990600"/>
            <a:ext cx="34163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Hot Stage Microscopy</a:t>
            </a:r>
            <a:endParaRPr lang="en-GB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3962400"/>
            <a:ext cx="2667000" cy="2134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 l="2000" r="6000" b="3106"/>
          <a:stretch>
            <a:fillRect/>
          </a:stretch>
        </p:blipFill>
        <p:spPr bwMode="auto">
          <a:xfrm>
            <a:off x="6054969" y="1066800"/>
            <a:ext cx="2708031" cy="2295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733800" y="3886200"/>
            <a:ext cx="37753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Powder X-ray Diffraction</a:t>
            </a:r>
            <a:endParaRPr lang="en-GB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1000" y="1447800"/>
            <a:ext cx="533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Sample is viewed using some form of optical microscopy while a hot stage is employed to control the temperature of the sample.</a:t>
            </a:r>
            <a:endParaRPr lang="en-GB" sz="2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33800" y="4343400"/>
            <a:ext cx="5029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Information obtained about: </a:t>
            </a:r>
          </a:p>
          <a:p>
            <a:pPr marL="446088">
              <a:buFont typeface="Arial" pitchFamily="34" charset="0"/>
              <a:buChar char="•"/>
            </a:pPr>
            <a:r>
              <a:rPr lang="en-GB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Phases present (peak positions)</a:t>
            </a:r>
          </a:p>
          <a:p>
            <a:pPr marL="446088">
              <a:buFont typeface="Arial" pitchFamily="34" charset="0"/>
              <a:buChar char="•"/>
            </a:pPr>
            <a:r>
              <a:rPr lang="en-GB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Phase concentration (peak areas) 		and </a:t>
            </a:r>
          </a:p>
          <a:p>
            <a:pPr marL="446088">
              <a:buFont typeface="Arial" pitchFamily="34" charset="0"/>
              <a:buChar char="•"/>
            </a:pPr>
            <a:r>
              <a:rPr lang="en-GB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Amorphous content (background hump)</a:t>
            </a:r>
            <a:endParaRPr lang="en-GB" sz="2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78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3200" y="457200"/>
            <a:ext cx="39752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smtClean="0">
                <a:solidFill>
                  <a:srgbClr val="7030A0"/>
                </a:solidFill>
              </a:rPr>
              <a:t>Properties of Polymorphs</a:t>
            </a:r>
            <a:endParaRPr lang="en-GB" sz="2800" b="1" dirty="0">
              <a:solidFill>
                <a:srgbClr val="7030A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295400"/>
            <a:ext cx="1027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Colour</a:t>
            </a:r>
            <a:endParaRPr lang="en-GB" sz="2400" b="1" dirty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295400"/>
            <a:ext cx="6696075" cy="50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6163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2667000" y="314325"/>
            <a:ext cx="33071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+mn-lt"/>
              </a:rPr>
              <a:t>X-ray crystallography</a:t>
            </a:r>
            <a:endParaRPr lang="en-GB" sz="28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990600"/>
            <a:ext cx="7696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 smtClean="0">
                <a:solidFill>
                  <a:srgbClr val="002060"/>
                </a:solidFill>
                <a:latin typeface="+mn-lt"/>
              </a:rPr>
              <a:t>Visualization </a:t>
            </a:r>
            <a:r>
              <a:rPr lang="en-GB" sz="2400" dirty="0">
                <a:solidFill>
                  <a:srgbClr val="002060"/>
                </a:solidFill>
                <a:latin typeface="+mn-lt"/>
              </a:rPr>
              <a:t>of a crystal as </a:t>
            </a:r>
            <a:r>
              <a:rPr lang="en-GB" sz="2400" dirty="0" smtClean="0">
                <a:solidFill>
                  <a:srgbClr val="002060"/>
                </a:solidFill>
                <a:latin typeface="+mn-lt"/>
              </a:rPr>
              <a:t>a periodic array</a:t>
            </a:r>
          </a:p>
          <a:p>
            <a:pPr algn="ctr"/>
            <a:r>
              <a:rPr lang="en-GB" sz="2400" b="1" dirty="0" err="1" smtClean="0">
                <a:solidFill>
                  <a:srgbClr val="002060"/>
                </a:solidFill>
                <a:latin typeface="+mn-lt"/>
              </a:rPr>
              <a:t>Hexachlorobenzene</a:t>
            </a:r>
            <a:r>
              <a:rPr lang="en-GB" sz="2400" b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GB" sz="2400" dirty="0" smtClean="0">
                <a:solidFill>
                  <a:srgbClr val="002060"/>
                </a:solidFill>
                <a:latin typeface="+mn-lt"/>
              </a:rPr>
              <a:t>and</a:t>
            </a:r>
            <a:r>
              <a:rPr lang="en-GB" sz="2400" b="1" dirty="0" smtClean="0">
                <a:solidFill>
                  <a:srgbClr val="002060"/>
                </a:solidFill>
                <a:latin typeface="+mn-lt"/>
              </a:rPr>
              <a:t> Urotropin </a:t>
            </a:r>
            <a:r>
              <a:rPr lang="en-GB" sz="2400" dirty="0" smtClean="0">
                <a:solidFill>
                  <a:srgbClr val="002060"/>
                </a:solidFill>
                <a:latin typeface="+mn-lt"/>
              </a:rPr>
              <a:t>were</a:t>
            </a:r>
            <a:r>
              <a:rPr lang="en-GB" sz="2400" b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GB" sz="2400" dirty="0" smtClean="0">
                <a:solidFill>
                  <a:srgbClr val="002060"/>
                </a:solidFill>
                <a:latin typeface="+mn-lt"/>
              </a:rPr>
              <a:t>the earliest organic </a:t>
            </a:r>
            <a:r>
              <a:rPr lang="en-GB" sz="2400" dirty="0">
                <a:solidFill>
                  <a:srgbClr val="002060"/>
                </a:solidFill>
                <a:latin typeface="+mn-lt"/>
              </a:rPr>
              <a:t>crystal structures to be </a:t>
            </a:r>
            <a:r>
              <a:rPr lang="en-GB" sz="2400" dirty="0" smtClean="0">
                <a:solidFill>
                  <a:srgbClr val="002060"/>
                </a:solidFill>
                <a:latin typeface="+mn-lt"/>
              </a:rPr>
              <a:t>determined</a:t>
            </a:r>
            <a:endParaRPr lang="en-GB" sz="24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4114800"/>
            <a:ext cx="5029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 smtClean="0">
                <a:solidFill>
                  <a:srgbClr val="002060"/>
                </a:solidFill>
                <a:latin typeface="+mn-lt"/>
              </a:rPr>
              <a:t>One </a:t>
            </a:r>
            <a:r>
              <a:rPr lang="en-GB" sz="2400" dirty="0">
                <a:solidFill>
                  <a:srgbClr val="002060"/>
                </a:solidFill>
                <a:latin typeface="+mn-lt"/>
              </a:rPr>
              <a:t>of the fundamental questions </a:t>
            </a:r>
            <a:r>
              <a:rPr lang="en-GB" sz="2400" dirty="0" smtClean="0">
                <a:solidFill>
                  <a:srgbClr val="002060"/>
                </a:solidFill>
                <a:latin typeface="+mn-lt"/>
              </a:rPr>
              <a:t>of crystal </a:t>
            </a:r>
            <a:r>
              <a:rPr lang="en-GB" sz="2400" dirty="0">
                <a:solidFill>
                  <a:srgbClr val="002060"/>
                </a:solidFill>
                <a:latin typeface="+mn-lt"/>
              </a:rPr>
              <a:t>engineering is </a:t>
            </a:r>
            <a:endParaRPr lang="en-GB" sz="2400" dirty="0" smtClean="0">
              <a:solidFill>
                <a:srgbClr val="002060"/>
              </a:solidFill>
              <a:latin typeface="+mn-lt"/>
            </a:endParaRPr>
          </a:p>
          <a:p>
            <a:pPr algn="ctr"/>
            <a:r>
              <a:rPr lang="en-GB" sz="2400" b="1" dirty="0" smtClean="0">
                <a:solidFill>
                  <a:srgbClr val="7030A0"/>
                </a:solidFill>
                <a:latin typeface="+mn-lt"/>
              </a:rPr>
              <a:t>Given </a:t>
            </a:r>
            <a:r>
              <a:rPr lang="en-GB" sz="2400" b="1" dirty="0">
                <a:solidFill>
                  <a:srgbClr val="7030A0"/>
                </a:solidFill>
                <a:latin typeface="+mn-lt"/>
              </a:rPr>
              <a:t>the molecular structure of </a:t>
            </a:r>
            <a:r>
              <a:rPr lang="en-GB" sz="2400" b="1" dirty="0" smtClean="0">
                <a:solidFill>
                  <a:srgbClr val="7030A0"/>
                </a:solidFill>
                <a:latin typeface="+mn-lt"/>
              </a:rPr>
              <a:t>a compound</a:t>
            </a:r>
            <a:r>
              <a:rPr lang="en-GB" sz="2400" b="1" dirty="0">
                <a:solidFill>
                  <a:srgbClr val="7030A0"/>
                </a:solidFill>
                <a:latin typeface="+mn-lt"/>
              </a:rPr>
              <a:t>, what is its crystal structure</a:t>
            </a:r>
            <a:r>
              <a:rPr lang="en-GB" sz="2400" b="1" dirty="0" smtClean="0">
                <a:solidFill>
                  <a:srgbClr val="7030A0"/>
                </a:solidFill>
                <a:latin typeface="+mn-lt"/>
              </a:rPr>
              <a:t>?</a:t>
            </a:r>
            <a:endParaRPr lang="en-GB" sz="2400" b="1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2514600"/>
            <a:ext cx="3228975" cy="2447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6" name="Picture 8" descr="Datei:Hexamine.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2583873"/>
            <a:ext cx="1066800" cy="969818"/>
          </a:xfrm>
          <a:prstGeom prst="rect">
            <a:avLst/>
          </a:prstGeom>
          <a:noFill/>
        </p:spPr>
      </p:pic>
      <p:pic>
        <p:nvPicPr>
          <p:cNvPr id="11" name="Picture 10" descr="512px-Hexachlorobenzene.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19200" y="2286000"/>
            <a:ext cx="1479635" cy="152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40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111172"/>
            <a:ext cx="30436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Mechanical Properties</a:t>
            </a:r>
            <a:endParaRPr lang="en-GB" sz="2400" b="1" dirty="0">
              <a:solidFill>
                <a:srgbClr val="FF0000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99" y="2174652"/>
            <a:ext cx="2336771" cy="265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3501008"/>
            <a:ext cx="2890838" cy="1661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8223" y="1340768"/>
            <a:ext cx="3252777" cy="1224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2577945" y="86380"/>
            <a:ext cx="39752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smtClean="0">
                <a:solidFill>
                  <a:srgbClr val="7030A0"/>
                </a:solidFill>
              </a:rPr>
              <a:t>Properties of Polymorphs</a:t>
            </a:r>
            <a:endParaRPr lang="en-GB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22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"/>
            <a:ext cx="838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Polymorphism and the Pharmaceutical Industry</a:t>
            </a:r>
            <a:endParaRPr lang="en-GB" sz="28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1219200"/>
            <a:ext cx="7924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Formulation and Activity: </a:t>
            </a:r>
            <a:r>
              <a:rPr lang="en-GB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Differences in crystal morphology can affect processing properties like filtering, drying, flow, tableting, rate of dissolution, shelf life and bioavailability.</a:t>
            </a:r>
            <a:endParaRPr lang="en-GB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3200400"/>
            <a:ext cx="8077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Legal issue: </a:t>
            </a:r>
            <a:r>
              <a:rPr lang="en-GB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 mixture of polymorphs is chemically pure but it is not pure in a crystallographic sense because it consists of crystals with different crystal structures. 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0" y="4724400"/>
            <a:ext cx="7696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 drug has both chemical and crystallographic properties that may be independently entitled to patent protection.</a:t>
            </a:r>
            <a:endParaRPr lang="en-GB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02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1295400"/>
            <a:ext cx="6781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 smtClean="0">
                <a:solidFill>
                  <a:srgbClr val="002060"/>
                </a:solidFill>
              </a:rPr>
              <a:t>All isolable crystals are free energy minima in the energy surface</a:t>
            </a:r>
          </a:p>
          <a:p>
            <a:pPr algn="ctr"/>
            <a:r>
              <a:rPr lang="en-GB" sz="2400" dirty="0" smtClean="0">
                <a:solidFill>
                  <a:srgbClr val="002060"/>
                </a:solidFill>
              </a:rPr>
              <a:t>  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3000" y="2590800"/>
            <a:ext cx="6705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 smtClean="0">
                <a:solidFill>
                  <a:srgbClr val="002060"/>
                </a:solidFill>
              </a:rPr>
              <a:t>Multi-component crystals </a:t>
            </a:r>
            <a:r>
              <a:rPr lang="en-GB" sz="2400" dirty="0" err="1" smtClean="0">
                <a:solidFill>
                  <a:srgbClr val="002060"/>
                </a:solidFill>
              </a:rPr>
              <a:t>A</a:t>
            </a:r>
            <a:r>
              <a:rPr lang="en-GB" sz="2400" baseline="-25000" dirty="0" err="1" smtClean="0">
                <a:solidFill>
                  <a:srgbClr val="002060"/>
                </a:solidFill>
              </a:rPr>
              <a:t>m</a:t>
            </a:r>
            <a:r>
              <a:rPr lang="en-GB" sz="2400" dirty="0" err="1" smtClean="0">
                <a:solidFill>
                  <a:srgbClr val="002060"/>
                </a:solidFill>
              </a:rPr>
              <a:t>B</a:t>
            </a:r>
            <a:r>
              <a:rPr lang="en-GB" sz="2400" baseline="-25000" dirty="0" err="1" smtClean="0">
                <a:solidFill>
                  <a:srgbClr val="002060"/>
                </a:solidFill>
              </a:rPr>
              <a:t>n</a:t>
            </a:r>
            <a:r>
              <a:rPr lang="en-GB" sz="2400" dirty="0" smtClean="0">
                <a:solidFill>
                  <a:srgbClr val="002060"/>
                </a:solidFill>
              </a:rPr>
              <a:t> obtained when the free energy is lower than for either pure A or pure B. 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90600" y="4191000"/>
            <a:ext cx="6781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 smtClean="0">
                <a:solidFill>
                  <a:srgbClr val="002060"/>
                </a:solidFill>
              </a:rPr>
              <a:t>Energy of </a:t>
            </a:r>
            <a:r>
              <a:rPr lang="en-GB" sz="2400" dirty="0" err="1" smtClean="0">
                <a:solidFill>
                  <a:srgbClr val="002060"/>
                </a:solidFill>
              </a:rPr>
              <a:t>A</a:t>
            </a:r>
            <a:r>
              <a:rPr lang="en-GB" sz="2400" baseline="-25000" dirty="0" err="1" smtClean="0">
                <a:solidFill>
                  <a:srgbClr val="002060"/>
                </a:solidFill>
              </a:rPr>
              <a:t>m</a:t>
            </a:r>
            <a:r>
              <a:rPr lang="en-GB" sz="2400" dirty="0" err="1" smtClean="0">
                <a:solidFill>
                  <a:srgbClr val="002060"/>
                </a:solidFill>
              </a:rPr>
              <a:t>B</a:t>
            </a:r>
            <a:r>
              <a:rPr lang="en-GB" sz="2400" baseline="-25000" dirty="0" err="1" smtClean="0">
                <a:solidFill>
                  <a:srgbClr val="002060"/>
                </a:solidFill>
              </a:rPr>
              <a:t>n</a:t>
            </a:r>
            <a:r>
              <a:rPr lang="en-GB" sz="2400" dirty="0" smtClean="0">
                <a:solidFill>
                  <a:srgbClr val="002060"/>
                </a:solidFill>
              </a:rPr>
              <a:t> can be minimized because of enthalpy or entropy</a:t>
            </a:r>
          </a:p>
          <a:p>
            <a:pPr algn="ctr"/>
            <a:r>
              <a:rPr lang="en-GB" sz="2400" dirty="0" smtClean="0">
                <a:solidFill>
                  <a:srgbClr val="002060"/>
                </a:solidFill>
              </a:rPr>
              <a:t> 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0800" y="609600"/>
            <a:ext cx="40073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7030A0"/>
                </a:solidFill>
              </a:rPr>
              <a:t>Multi-component crystals</a:t>
            </a:r>
            <a:endParaRPr lang="en-GB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49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5257800"/>
            <a:ext cx="838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02060"/>
                </a:solidFill>
              </a:rPr>
              <a:t>When size and shape differences between molecules become significant, solid solution formation becomes restricted to narrower compositional ranges.</a:t>
            </a:r>
            <a:endParaRPr lang="en-GB" sz="2400" b="1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838200"/>
            <a:ext cx="80772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err="1" smtClean="0">
                <a:solidFill>
                  <a:srgbClr val="002060"/>
                </a:solidFill>
              </a:rPr>
              <a:t>anthracene</a:t>
            </a:r>
            <a:r>
              <a:rPr lang="en-GB" sz="2400" dirty="0" smtClean="0">
                <a:solidFill>
                  <a:srgbClr val="002060"/>
                </a:solidFill>
              </a:rPr>
              <a:t>/</a:t>
            </a:r>
            <a:r>
              <a:rPr lang="en-GB" sz="2400" dirty="0" err="1" smtClean="0">
                <a:solidFill>
                  <a:srgbClr val="002060"/>
                </a:solidFill>
              </a:rPr>
              <a:t>acridine</a:t>
            </a:r>
            <a:r>
              <a:rPr lang="en-GB" sz="2400" dirty="0" smtClean="0">
                <a:solidFill>
                  <a:srgbClr val="002060"/>
                </a:solidFill>
              </a:rPr>
              <a:t> </a:t>
            </a:r>
          </a:p>
          <a:p>
            <a:endParaRPr lang="en-GB" sz="2400" dirty="0" smtClean="0">
              <a:solidFill>
                <a:srgbClr val="002060"/>
              </a:solidFill>
            </a:endParaRPr>
          </a:p>
          <a:p>
            <a:endParaRPr lang="en-GB" sz="2400" dirty="0" smtClean="0">
              <a:solidFill>
                <a:srgbClr val="002060"/>
              </a:solidFill>
            </a:endParaRPr>
          </a:p>
          <a:p>
            <a:r>
              <a:rPr lang="en-GB" sz="2400" dirty="0" err="1" smtClean="0">
                <a:solidFill>
                  <a:srgbClr val="002060"/>
                </a:solidFill>
              </a:rPr>
              <a:t>diphenylmercury</a:t>
            </a:r>
            <a:r>
              <a:rPr lang="en-GB" sz="2400" dirty="0" smtClean="0">
                <a:solidFill>
                  <a:srgbClr val="002060"/>
                </a:solidFill>
              </a:rPr>
              <a:t>/</a:t>
            </a:r>
            <a:r>
              <a:rPr lang="en-GB" sz="2400" dirty="0" err="1" smtClean="0">
                <a:solidFill>
                  <a:srgbClr val="002060"/>
                </a:solidFill>
              </a:rPr>
              <a:t>tolan</a:t>
            </a:r>
            <a:r>
              <a:rPr lang="en-GB" sz="2400" dirty="0" smtClean="0">
                <a:solidFill>
                  <a:srgbClr val="002060"/>
                </a:solidFill>
              </a:rPr>
              <a:t> </a:t>
            </a:r>
          </a:p>
          <a:p>
            <a:endParaRPr lang="en-GB" sz="2400" dirty="0" smtClean="0">
              <a:solidFill>
                <a:srgbClr val="002060"/>
              </a:solidFill>
            </a:endParaRPr>
          </a:p>
          <a:p>
            <a:endParaRPr lang="en-GB" sz="2400" dirty="0" smtClean="0">
              <a:solidFill>
                <a:srgbClr val="002060"/>
              </a:solidFill>
            </a:endParaRPr>
          </a:p>
          <a:p>
            <a:r>
              <a:rPr lang="en-GB" sz="2400" dirty="0" smtClean="0">
                <a:solidFill>
                  <a:srgbClr val="002060"/>
                </a:solidFill>
              </a:rPr>
              <a:t>2-chloro/2-bromonaphthalene</a:t>
            </a:r>
          </a:p>
          <a:p>
            <a:endParaRPr lang="en-GB" sz="2400" dirty="0" smtClean="0">
              <a:solidFill>
                <a:srgbClr val="002060"/>
              </a:solidFill>
            </a:endParaRPr>
          </a:p>
          <a:p>
            <a:endParaRPr lang="en-GB" sz="2400" dirty="0" smtClean="0">
              <a:solidFill>
                <a:srgbClr val="002060"/>
              </a:solidFill>
            </a:endParaRPr>
          </a:p>
          <a:p>
            <a:r>
              <a:rPr lang="en-GB" sz="2400" dirty="0" smtClean="0">
                <a:solidFill>
                  <a:srgbClr val="002060"/>
                </a:solidFill>
              </a:rPr>
              <a:t>4,4′-bipyridyl/biphenyl</a:t>
            </a:r>
          </a:p>
          <a:p>
            <a:endParaRPr lang="en-GB" sz="2400" dirty="0">
              <a:solidFill>
                <a:srgbClr val="002060"/>
              </a:solidFill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724400" y="762000"/>
          <a:ext cx="1457325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0" name="ISIS/Draw Sketch" r:id="rId3" imgW="1457280" imgH="657000" progId="">
                  <p:embed/>
                </p:oleObj>
              </mc:Choice>
              <mc:Fallback>
                <p:oleObj name="ISIS/Draw Sketch" r:id="rId3" imgW="1457280" imgH="657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762000"/>
                        <a:ext cx="1457325" cy="65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6781800" y="762000"/>
          <a:ext cx="145732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1" name="ISIS/Draw Sketch" r:id="rId5" imgW="1457280" imgH="666720" progId="">
                  <p:embed/>
                </p:oleObj>
              </mc:Choice>
              <mc:Fallback>
                <p:oleObj name="ISIS/Draw Sketch" r:id="rId5" imgW="1457280" imgH="6667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0" y="762000"/>
                        <a:ext cx="1457325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4800600" y="1905000"/>
          <a:ext cx="1657350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2" name="ISIS/Draw Sketch" r:id="rId7" imgW="1657080" imgH="580680" progId="">
                  <p:embed/>
                </p:oleObj>
              </mc:Choice>
              <mc:Fallback>
                <p:oleObj name="ISIS/Draw Sketch" r:id="rId7" imgW="1657080" imgH="5806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1905000"/>
                        <a:ext cx="1657350" cy="58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7010400" y="1981200"/>
          <a:ext cx="1905000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3" name="ISIS/Draw Sketch" r:id="rId9" imgW="1904760" imgH="580680" progId="">
                  <p:embed/>
                </p:oleObj>
              </mc:Choice>
              <mc:Fallback>
                <p:oleObj name="ISIS/Draw Sketch" r:id="rId9" imgW="1904760" imgH="5806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0" y="1981200"/>
                        <a:ext cx="1905000" cy="58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0" name="Object 6"/>
          <p:cNvGraphicFramePr>
            <a:graphicFrameLocks noChangeAspect="1"/>
          </p:cNvGraphicFramePr>
          <p:nvPr/>
        </p:nvGraphicFramePr>
        <p:xfrm>
          <a:off x="5029200" y="2895600"/>
          <a:ext cx="127635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4" name="ISIS/Draw Sketch" r:id="rId11" imgW="1276200" imgH="666720" progId="">
                  <p:embed/>
                </p:oleObj>
              </mc:Choice>
              <mc:Fallback>
                <p:oleObj name="ISIS/Draw Sketch" r:id="rId11" imgW="1276200" imgH="6667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2895600"/>
                        <a:ext cx="127635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1" name="Object 7"/>
          <p:cNvGraphicFramePr>
            <a:graphicFrameLocks noChangeAspect="1"/>
          </p:cNvGraphicFramePr>
          <p:nvPr/>
        </p:nvGraphicFramePr>
        <p:xfrm>
          <a:off x="7162800" y="2971800"/>
          <a:ext cx="12954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5" name="ISIS/Draw Sketch" r:id="rId13" imgW="1295280" imgH="666720" progId="">
                  <p:embed/>
                </p:oleObj>
              </mc:Choice>
              <mc:Fallback>
                <p:oleObj name="ISIS/Draw Sketch" r:id="rId13" imgW="1295280" imgH="6667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2971800"/>
                        <a:ext cx="12954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2" name="Object 8"/>
          <p:cNvGraphicFramePr>
            <a:graphicFrameLocks noChangeAspect="1"/>
          </p:cNvGraphicFramePr>
          <p:nvPr/>
        </p:nvGraphicFramePr>
        <p:xfrm>
          <a:off x="4953000" y="4038600"/>
          <a:ext cx="1419225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6" name="ISIS/Draw Sketch" r:id="rId15" imgW="1419120" imgH="590400" progId="">
                  <p:embed/>
                </p:oleObj>
              </mc:Choice>
              <mc:Fallback>
                <p:oleObj name="ISIS/Draw Sketch" r:id="rId15" imgW="1419120" imgH="590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4038600"/>
                        <a:ext cx="1419225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3" name="Object 9"/>
          <p:cNvGraphicFramePr>
            <a:graphicFrameLocks noChangeAspect="1"/>
          </p:cNvGraphicFramePr>
          <p:nvPr/>
        </p:nvGraphicFramePr>
        <p:xfrm>
          <a:off x="6934200" y="4038600"/>
          <a:ext cx="140970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7" name="ISIS/Draw Sketch" r:id="rId17" imgW="1409400" imgH="590400" progId="">
                  <p:embed/>
                </p:oleObj>
              </mc:Choice>
              <mc:Fallback>
                <p:oleObj name="ISIS/Draw Sketch" r:id="rId17" imgW="1409400" imgH="590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4038600"/>
                        <a:ext cx="140970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3410420" y="152400"/>
            <a:ext cx="2380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7030A0"/>
                </a:solidFill>
              </a:rPr>
              <a:t>Solid Solutions</a:t>
            </a:r>
            <a:endParaRPr lang="en-GB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42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97121" y="152400"/>
            <a:ext cx="36036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7030A0"/>
                </a:solidFill>
              </a:rPr>
              <a:t>Host-guest compounds</a:t>
            </a:r>
            <a:endParaRPr lang="en-GB" sz="2800" b="1" dirty="0">
              <a:solidFill>
                <a:srgbClr val="7030A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447800" y="3200400"/>
            <a:ext cx="6629400" cy="2971800"/>
            <a:chOff x="1295400" y="1828800"/>
            <a:chExt cx="6276072" cy="3237131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57400" y="1828800"/>
              <a:ext cx="4572000" cy="1049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00371" y="3322860"/>
              <a:ext cx="4953000" cy="955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TextBox 5"/>
            <p:cNvSpPr txBox="1"/>
            <p:nvPr/>
          </p:nvSpPr>
          <p:spPr>
            <a:xfrm>
              <a:off x="1981200" y="2895600"/>
              <a:ext cx="16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molecular host</a:t>
              </a:r>
              <a:endParaRPr lang="en-GB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733800" y="2895600"/>
              <a:ext cx="6950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guest</a:t>
              </a:r>
              <a:endParaRPr lang="en-GB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724400" y="2895600"/>
              <a:ext cx="22374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host-guest compound</a:t>
              </a:r>
              <a:endParaRPr lang="en-GB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95400" y="4419600"/>
              <a:ext cx="1047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molecule</a:t>
              </a:r>
              <a:endParaRPr lang="en-GB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743200" y="4419600"/>
              <a:ext cx="16763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/>
                <a:t>supramolecular host</a:t>
              </a:r>
              <a:endParaRPr lang="en-GB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495800" y="4419600"/>
              <a:ext cx="6950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guest</a:t>
              </a:r>
              <a:endParaRPr lang="en-GB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334000" y="4419600"/>
              <a:ext cx="22374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host-guest compound</a:t>
              </a:r>
              <a:endParaRPr lang="en-GB" dirty="0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381000" y="838200"/>
            <a:ext cx="8534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002060"/>
                </a:solidFill>
              </a:rPr>
              <a:t>Host types: </a:t>
            </a:r>
          </a:p>
          <a:p>
            <a:endParaRPr lang="en-GB" sz="2400" b="1" dirty="0" smtClean="0">
              <a:solidFill>
                <a:srgbClr val="002060"/>
              </a:solidFill>
            </a:endParaRPr>
          </a:p>
          <a:p>
            <a:r>
              <a:rPr lang="en-GB" sz="2400" b="1" dirty="0" smtClean="0">
                <a:solidFill>
                  <a:srgbClr val="002060"/>
                </a:solidFill>
              </a:rPr>
              <a:t>Molecular host: </a:t>
            </a:r>
            <a:r>
              <a:rPr lang="en-GB" sz="2400" dirty="0" smtClean="0">
                <a:solidFill>
                  <a:srgbClr val="002060"/>
                </a:solidFill>
              </a:rPr>
              <a:t>a single molecule which has a cavity or cleft</a:t>
            </a:r>
          </a:p>
          <a:p>
            <a:endParaRPr lang="en-GB" sz="2400" dirty="0" smtClean="0">
              <a:solidFill>
                <a:srgbClr val="002060"/>
              </a:solidFill>
            </a:endParaRPr>
          </a:p>
          <a:p>
            <a:r>
              <a:rPr lang="en-GB" sz="2400" b="1" dirty="0" smtClean="0">
                <a:solidFill>
                  <a:srgbClr val="002060"/>
                </a:solidFill>
              </a:rPr>
              <a:t>Supramolecular host: </a:t>
            </a:r>
            <a:r>
              <a:rPr lang="en-GB" sz="2400" dirty="0" smtClean="0">
                <a:solidFill>
                  <a:srgbClr val="002060"/>
                </a:solidFill>
              </a:rPr>
              <a:t>stabilized through non-covalent interactions</a:t>
            </a:r>
          </a:p>
        </p:txBody>
      </p:sp>
      <p:sp>
        <p:nvSpPr>
          <p:cNvPr id="26627" name="AutoShape 3" descr="http://www.org-chem.org/yuuki/crown/18-c-6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70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75619" y="332656"/>
            <a:ext cx="42531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smtClean="0">
                <a:solidFill>
                  <a:srgbClr val="7030A0"/>
                </a:solidFill>
              </a:rPr>
              <a:t>Donor-Acceptor Complexes</a:t>
            </a:r>
            <a:endParaRPr lang="en-GB" sz="2800" b="1" dirty="0">
              <a:solidFill>
                <a:srgbClr val="7030A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2018483"/>
            <a:ext cx="7924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400" dirty="0" smtClean="0">
                <a:solidFill>
                  <a:srgbClr val="002060"/>
                </a:solidFill>
              </a:rPr>
              <a:t> 	Physical and chemical properties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1376065"/>
            <a:ext cx="7696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400" dirty="0" smtClean="0">
                <a:solidFill>
                  <a:srgbClr val="002060"/>
                </a:solidFill>
              </a:rPr>
              <a:t> 	Formed between </a:t>
            </a:r>
            <a:r>
              <a:rPr lang="el-GR" sz="2400" dirty="0" smtClean="0">
                <a:solidFill>
                  <a:srgbClr val="002060"/>
                </a:solidFill>
              </a:rPr>
              <a:t>π-</a:t>
            </a:r>
            <a:r>
              <a:rPr lang="en-GB" sz="2400" dirty="0" smtClean="0">
                <a:solidFill>
                  <a:srgbClr val="002060"/>
                </a:solidFill>
              </a:rPr>
              <a:t>donors and </a:t>
            </a:r>
            <a:r>
              <a:rPr lang="el-GR" sz="2400" dirty="0" smtClean="0">
                <a:solidFill>
                  <a:srgbClr val="002060"/>
                </a:solidFill>
              </a:rPr>
              <a:t>π-</a:t>
            </a:r>
            <a:r>
              <a:rPr lang="en-GB" sz="2400" dirty="0" smtClean="0">
                <a:solidFill>
                  <a:srgbClr val="002060"/>
                </a:solidFill>
              </a:rPr>
              <a:t>acceptors.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2780928"/>
            <a:ext cx="845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400" dirty="0" smtClean="0">
                <a:solidFill>
                  <a:srgbClr val="002060"/>
                </a:solidFill>
              </a:rPr>
              <a:t> 	Formation associated with enhancements in 			aromatic ring polarization.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2210" y="3966865"/>
            <a:ext cx="8686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002060"/>
                </a:solidFill>
              </a:rPr>
              <a:t>Often associated with electrical conductivity and superconductivity</a:t>
            </a:r>
            <a:endParaRPr lang="en-GB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32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219200"/>
            <a:ext cx="807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002060"/>
                </a:solidFill>
              </a:rPr>
              <a:t>Molecular conductors: BEDT-TTF</a:t>
            </a:r>
            <a:endParaRPr lang="en-GB" sz="2400" b="1" dirty="0">
              <a:solidFill>
                <a:srgbClr val="002060"/>
              </a:solidFill>
            </a:endParaRPr>
          </a:p>
        </p:txBody>
      </p:sp>
      <p:graphicFrame>
        <p:nvGraphicFramePr>
          <p:cNvPr id="4" name="Object 5"/>
          <p:cNvGraphicFramePr>
            <a:graphicFrameLocks noChangeAspect="1"/>
          </p:cNvGraphicFramePr>
          <p:nvPr/>
        </p:nvGraphicFramePr>
        <p:xfrm>
          <a:off x="452712" y="2057400"/>
          <a:ext cx="1676400" cy="108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98" name="ISIS/Draw Sketch" r:id="rId3" imgW="1676160" imgH="1085760" progId="">
                  <p:embed/>
                </p:oleObj>
              </mc:Choice>
              <mc:Fallback>
                <p:oleObj name="ISIS/Draw Sketch" r:id="rId3" imgW="1676160" imgH="10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712" y="2057400"/>
                        <a:ext cx="1676400" cy="1085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6"/>
          <p:cNvGraphicFramePr>
            <a:graphicFrameLocks noChangeAspect="1"/>
          </p:cNvGraphicFramePr>
          <p:nvPr/>
        </p:nvGraphicFramePr>
        <p:xfrm>
          <a:off x="3424512" y="2057400"/>
          <a:ext cx="561975" cy="1171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99" name="ISIS/Draw Sketch" r:id="rId5" imgW="561960" imgH="1171440" progId="">
                  <p:embed/>
                </p:oleObj>
              </mc:Choice>
              <mc:Fallback>
                <p:oleObj name="ISIS/Draw Sketch" r:id="rId5" imgW="561960" imgH="11714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4512" y="2057400"/>
                        <a:ext cx="561975" cy="1171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Parallelogram 5"/>
          <p:cNvSpPr/>
          <p:nvPr/>
        </p:nvSpPr>
        <p:spPr>
          <a:xfrm>
            <a:off x="2281512" y="2286000"/>
            <a:ext cx="533400" cy="609600"/>
          </a:xfrm>
          <a:prstGeom prst="parallelogram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arallelogram 6"/>
          <p:cNvSpPr/>
          <p:nvPr/>
        </p:nvSpPr>
        <p:spPr>
          <a:xfrm>
            <a:off x="4186512" y="2286000"/>
            <a:ext cx="533400" cy="609600"/>
          </a:xfrm>
          <a:prstGeom prst="parallelogram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lus 7"/>
          <p:cNvSpPr/>
          <p:nvPr/>
        </p:nvSpPr>
        <p:spPr>
          <a:xfrm>
            <a:off x="2967312" y="2438400"/>
            <a:ext cx="304800" cy="304800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/>
          <p:cNvGrpSpPr/>
          <p:nvPr/>
        </p:nvGrpSpPr>
        <p:grpSpPr>
          <a:xfrm>
            <a:off x="6858000" y="4648200"/>
            <a:ext cx="1051407" cy="934846"/>
            <a:chOff x="4800600" y="5562600"/>
            <a:chExt cx="1051407" cy="934846"/>
          </a:xfrm>
        </p:grpSpPr>
        <p:sp>
          <p:nvSpPr>
            <p:cNvPr id="10" name="Parallelogram 9"/>
            <p:cNvSpPr/>
            <p:nvPr/>
          </p:nvSpPr>
          <p:spPr>
            <a:xfrm rot="4510792">
              <a:off x="5280507" y="5925946"/>
              <a:ext cx="533400" cy="609600"/>
            </a:xfrm>
            <a:prstGeom prst="parallelogram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1" name="Group 26"/>
            <p:cNvGrpSpPr/>
            <p:nvPr/>
          </p:nvGrpSpPr>
          <p:grpSpPr>
            <a:xfrm>
              <a:off x="4800600" y="5562600"/>
              <a:ext cx="984352" cy="852305"/>
              <a:chOff x="4925627" y="5239190"/>
              <a:chExt cx="984352" cy="852305"/>
            </a:xfrm>
          </p:grpSpPr>
          <p:sp>
            <p:nvSpPr>
              <p:cNvPr id="12" name="Parallelogram 11"/>
              <p:cNvSpPr/>
              <p:nvPr/>
            </p:nvSpPr>
            <p:spPr>
              <a:xfrm rot="4679340">
                <a:off x="5338479" y="5519995"/>
                <a:ext cx="533400" cy="609600"/>
              </a:xfrm>
              <a:prstGeom prst="parallelogram">
                <a:avLst/>
              </a:prstGeom>
              <a:solidFill>
                <a:schemeClr val="tx2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Parallelogram 12"/>
              <p:cNvSpPr/>
              <p:nvPr/>
            </p:nvSpPr>
            <p:spPr>
              <a:xfrm rot="4510792">
                <a:off x="5239687" y="5441191"/>
                <a:ext cx="533400" cy="609600"/>
              </a:xfrm>
              <a:prstGeom prst="parallelogram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Parallelogram 13"/>
              <p:cNvSpPr/>
              <p:nvPr/>
            </p:nvSpPr>
            <p:spPr>
              <a:xfrm rot="4679340">
                <a:off x="5165432" y="5377261"/>
                <a:ext cx="533400" cy="609600"/>
              </a:xfrm>
              <a:prstGeom prst="parallelogram">
                <a:avLst/>
              </a:prstGeom>
              <a:solidFill>
                <a:schemeClr val="tx2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Parallelogram 14"/>
              <p:cNvSpPr/>
              <p:nvPr/>
            </p:nvSpPr>
            <p:spPr>
              <a:xfrm rot="4510792">
                <a:off x="5049178" y="5288790"/>
                <a:ext cx="533400" cy="609600"/>
              </a:xfrm>
              <a:prstGeom prst="parallelogram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Parallelogram 15"/>
              <p:cNvSpPr/>
              <p:nvPr/>
            </p:nvSpPr>
            <p:spPr>
              <a:xfrm rot="4679340">
                <a:off x="4963727" y="5201090"/>
                <a:ext cx="533400" cy="609600"/>
              </a:xfrm>
              <a:prstGeom prst="parallelogram">
                <a:avLst/>
              </a:prstGeom>
              <a:solidFill>
                <a:schemeClr val="tx2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6095999" y="2209800"/>
            <a:ext cx="838201" cy="762001"/>
            <a:chOff x="6144827" y="5315390"/>
            <a:chExt cx="838201" cy="762001"/>
          </a:xfrm>
        </p:grpSpPr>
        <p:sp>
          <p:nvSpPr>
            <p:cNvPr id="18" name="Parallelogram 17"/>
            <p:cNvSpPr/>
            <p:nvPr/>
          </p:nvSpPr>
          <p:spPr>
            <a:xfrm rot="4679340">
              <a:off x="6411528" y="5505891"/>
              <a:ext cx="533400" cy="609600"/>
            </a:xfrm>
            <a:prstGeom prst="parallelogram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Parallelogram 18"/>
            <p:cNvSpPr/>
            <p:nvPr/>
          </p:nvSpPr>
          <p:spPr>
            <a:xfrm rot="4679340">
              <a:off x="6335327" y="5429690"/>
              <a:ext cx="533400" cy="609600"/>
            </a:xfrm>
            <a:prstGeom prst="parallelogram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Parallelogram 19"/>
            <p:cNvSpPr/>
            <p:nvPr/>
          </p:nvSpPr>
          <p:spPr>
            <a:xfrm rot="4679340">
              <a:off x="6259128" y="5353490"/>
              <a:ext cx="533400" cy="609600"/>
            </a:xfrm>
            <a:prstGeom prst="parallelogram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Parallelogram 20"/>
            <p:cNvSpPr/>
            <p:nvPr/>
          </p:nvSpPr>
          <p:spPr>
            <a:xfrm rot="4679340">
              <a:off x="6182927" y="5277290"/>
              <a:ext cx="533400" cy="609600"/>
            </a:xfrm>
            <a:prstGeom prst="parallelogram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010400" y="2209800"/>
            <a:ext cx="842688" cy="712696"/>
            <a:chOff x="6992279" y="5250691"/>
            <a:chExt cx="842688" cy="712696"/>
          </a:xfrm>
        </p:grpSpPr>
        <p:sp>
          <p:nvSpPr>
            <p:cNvPr id="23" name="Parallelogram 22"/>
            <p:cNvSpPr/>
            <p:nvPr/>
          </p:nvSpPr>
          <p:spPr>
            <a:xfrm rot="4510792">
              <a:off x="7263467" y="5391887"/>
              <a:ext cx="533400" cy="609600"/>
            </a:xfrm>
            <a:prstGeom prst="parallelogram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Parallelogram 23"/>
            <p:cNvSpPr/>
            <p:nvPr/>
          </p:nvSpPr>
          <p:spPr>
            <a:xfrm rot="4510792">
              <a:off x="7182779" y="5331371"/>
              <a:ext cx="533400" cy="609600"/>
            </a:xfrm>
            <a:prstGeom prst="parallelogram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Parallelogram 24"/>
            <p:cNvSpPr/>
            <p:nvPr/>
          </p:nvSpPr>
          <p:spPr>
            <a:xfrm rot="4510792">
              <a:off x="7108815" y="5270855"/>
              <a:ext cx="533400" cy="609600"/>
            </a:xfrm>
            <a:prstGeom prst="parallelogram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Parallelogram 25"/>
            <p:cNvSpPr/>
            <p:nvPr/>
          </p:nvSpPr>
          <p:spPr>
            <a:xfrm rot="4510792">
              <a:off x="7030379" y="5212591"/>
              <a:ext cx="533400" cy="609600"/>
            </a:xfrm>
            <a:prstGeom prst="parallelogram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6858000" y="5638800"/>
            <a:ext cx="16600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002060"/>
                </a:solidFill>
              </a:rPr>
              <a:t>Mixed stack</a:t>
            </a:r>
          </a:p>
          <a:p>
            <a:pPr algn="ctr"/>
            <a:r>
              <a:rPr lang="en-GB" sz="2400" dirty="0" smtClean="0">
                <a:solidFill>
                  <a:srgbClr val="002060"/>
                </a:solidFill>
              </a:rPr>
              <a:t>(Insulator)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28" name="Right Arrow 27"/>
          <p:cNvSpPr/>
          <p:nvPr/>
        </p:nvSpPr>
        <p:spPr>
          <a:xfrm>
            <a:off x="4948512" y="2514600"/>
            <a:ext cx="533400" cy="1524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/>
          <p:cNvSpPr txBox="1"/>
          <p:nvPr/>
        </p:nvSpPr>
        <p:spPr>
          <a:xfrm>
            <a:off x="6096000" y="3124200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002060"/>
                </a:solidFill>
              </a:rPr>
              <a:t>Segregated stack</a:t>
            </a:r>
          </a:p>
          <a:p>
            <a:pPr algn="ctr"/>
            <a:r>
              <a:rPr lang="en-GB" sz="2400" dirty="0" smtClean="0">
                <a:solidFill>
                  <a:srgbClr val="002060"/>
                </a:solidFill>
              </a:rPr>
              <a:t>Conductor)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452448" y="162580"/>
            <a:ext cx="42531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smtClean="0">
                <a:solidFill>
                  <a:srgbClr val="7030A0"/>
                </a:solidFill>
              </a:rPr>
              <a:t>Donor-Acceptor Complexes</a:t>
            </a:r>
            <a:endParaRPr lang="en-GB" sz="2800" b="1" dirty="0">
              <a:solidFill>
                <a:srgbClr val="7030A0"/>
              </a:solidFill>
            </a:endParaRPr>
          </a:p>
        </p:txBody>
      </p:sp>
      <p:sp>
        <p:nvSpPr>
          <p:cNvPr id="31" name="Right Arrow 30"/>
          <p:cNvSpPr/>
          <p:nvPr/>
        </p:nvSpPr>
        <p:spPr>
          <a:xfrm>
            <a:off x="5334000" y="5181600"/>
            <a:ext cx="533400" cy="1524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32" name="Object 6"/>
          <p:cNvGraphicFramePr>
            <a:graphicFrameLocks noChangeAspect="1"/>
          </p:cNvGraphicFramePr>
          <p:nvPr/>
        </p:nvGraphicFramePr>
        <p:xfrm>
          <a:off x="3505200" y="4724400"/>
          <a:ext cx="561975" cy="1171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00" name="ISIS/Draw Sketch" r:id="rId7" imgW="561960" imgH="1171440" progId="">
                  <p:embed/>
                </p:oleObj>
              </mc:Choice>
              <mc:Fallback>
                <p:oleObj name="ISIS/Draw Sketch" r:id="rId7" imgW="561960" imgH="11714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4724400"/>
                        <a:ext cx="561975" cy="1171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Parallelogram 32"/>
          <p:cNvSpPr/>
          <p:nvPr/>
        </p:nvSpPr>
        <p:spPr>
          <a:xfrm>
            <a:off x="2362200" y="4953000"/>
            <a:ext cx="533400" cy="609600"/>
          </a:xfrm>
          <a:prstGeom prst="parallelogram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Parallelogram 33"/>
          <p:cNvSpPr/>
          <p:nvPr/>
        </p:nvSpPr>
        <p:spPr>
          <a:xfrm>
            <a:off x="4267200" y="4953000"/>
            <a:ext cx="533400" cy="609600"/>
          </a:xfrm>
          <a:prstGeom prst="parallelogram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Plus 34"/>
          <p:cNvSpPr/>
          <p:nvPr/>
        </p:nvSpPr>
        <p:spPr>
          <a:xfrm>
            <a:off x="3048000" y="5105400"/>
            <a:ext cx="304800" cy="304800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5061" name="Object 5"/>
          <p:cNvGraphicFramePr>
            <a:graphicFrameLocks noChangeAspect="1"/>
          </p:cNvGraphicFramePr>
          <p:nvPr/>
        </p:nvGraphicFramePr>
        <p:xfrm>
          <a:off x="533400" y="4876800"/>
          <a:ext cx="1457325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01" name="ISIS/Draw Sketch" r:id="rId8" imgW="1457280" imgH="961920" progId="">
                  <p:embed/>
                </p:oleObj>
              </mc:Choice>
              <mc:Fallback>
                <p:oleObj name="ISIS/Draw Sketch" r:id="rId8" imgW="1457280" imgH="9619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876800"/>
                        <a:ext cx="1457325" cy="96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Rectangle 36"/>
          <p:cNvSpPr/>
          <p:nvPr/>
        </p:nvSpPr>
        <p:spPr>
          <a:xfrm>
            <a:off x="152400" y="4038600"/>
            <a:ext cx="807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002060"/>
                </a:solidFill>
              </a:rPr>
              <a:t>Molecular insulators: TCP-TTF</a:t>
            </a:r>
            <a:endParaRPr lang="en-GB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10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7600" y="86380"/>
            <a:ext cx="17954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smtClean="0">
                <a:solidFill>
                  <a:srgbClr val="7030A0"/>
                </a:solidFill>
              </a:rPr>
              <a:t>Co-crystals</a:t>
            </a:r>
            <a:endParaRPr lang="en-GB" sz="2800" b="1" dirty="0">
              <a:solidFill>
                <a:srgbClr val="7030A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685800"/>
            <a:ext cx="8686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 smtClean="0">
                <a:solidFill>
                  <a:srgbClr val="002060"/>
                </a:solidFill>
              </a:rPr>
              <a:t>What distinguishes a co-crystal from other categories of </a:t>
            </a:r>
          </a:p>
          <a:p>
            <a:pPr algn="ctr"/>
            <a:r>
              <a:rPr lang="en-GB" sz="2400" dirty="0" smtClean="0">
                <a:solidFill>
                  <a:srgbClr val="002060"/>
                </a:solidFill>
              </a:rPr>
              <a:t>multi-component solids?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" y="1600200"/>
            <a:ext cx="7924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070C0"/>
                </a:solidFill>
              </a:rPr>
              <a:t>Solids that are crystalline single phase materials composed of two or more different molecular and/or ionic compounds generally in a </a:t>
            </a:r>
            <a:r>
              <a:rPr lang="en-GB" sz="2400" b="1" dirty="0" err="1" smtClean="0">
                <a:solidFill>
                  <a:srgbClr val="0070C0"/>
                </a:solidFill>
              </a:rPr>
              <a:t>stoichiometric</a:t>
            </a:r>
            <a:r>
              <a:rPr lang="en-GB" sz="2400" b="1" dirty="0" smtClean="0">
                <a:solidFill>
                  <a:srgbClr val="0070C0"/>
                </a:solidFill>
              </a:rPr>
              <a:t> ratio.</a:t>
            </a:r>
            <a:endParaRPr lang="en-GB" sz="2400" b="1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3048000"/>
            <a:ext cx="72465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 smtClean="0">
                <a:solidFill>
                  <a:srgbClr val="002060"/>
                </a:solidFill>
              </a:rPr>
              <a:t>4′-bromo-4-cyanobiphenyl/4′-bromo-4-cyanobenzene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648200"/>
            <a:ext cx="8839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 smtClean="0">
                <a:solidFill>
                  <a:srgbClr val="002060"/>
                </a:solidFill>
              </a:rPr>
              <a:t>methyl-1,4-dicyanobenzene/2,3,5,6-tetrafluoro-1,4-diiodobenzene</a:t>
            </a:r>
            <a:endParaRPr lang="en-GB" sz="2000" dirty="0">
              <a:solidFill>
                <a:srgbClr val="002060"/>
              </a:solidFill>
            </a:endParaRPr>
          </a:p>
        </p:txBody>
      </p:sp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1828800" y="3657600"/>
          <a:ext cx="5529416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52" name="ISIS/Draw Sketch" r:id="rId3" imgW="3895560" imgH="590400" progId="">
                  <p:embed/>
                </p:oleObj>
              </mc:Choice>
              <mc:Fallback>
                <p:oleObj name="ISIS/Draw Sketch" r:id="rId3" imgW="3895560" imgH="590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3657600"/>
                        <a:ext cx="5529416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3" name="Object 3"/>
          <p:cNvGraphicFramePr>
            <a:graphicFrameLocks noChangeAspect="1"/>
          </p:cNvGraphicFramePr>
          <p:nvPr/>
        </p:nvGraphicFramePr>
        <p:xfrm>
          <a:off x="2514600" y="5181600"/>
          <a:ext cx="4562476" cy="1622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53" name="ISIS/Draw Sketch" r:id="rId5" imgW="3000240" imgH="1066680" progId="">
                  <p:embed/>
                </p:oleObj>
              </mc:Choice>
              <mc:Fallback>
                <p:oleObj name="ISIS/Draw Sketch" r:id="rId5" imgW="3000240" imgH="10666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5181600"/>
                        <a:ext cx="4562476" cy="1622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8210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762000"/>
            <a:ext cx="8610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002060"/>
                </a:solidFill>
              </a:rPr>
              <a:t>The most common families of hydrogen bonded compounds are:</a:t>
            </a:r>
          </a:p>
          <a:p>
            <a:endParaRPr lang="en-GB" sz="2400" dirty="0" smtClean="0">
              <a:solidFill>
                <a:srgbClr val="002060"/>
              </a:solidFill>
            </a:endParaRPr>
          </a:p>
          <a:p>
            <a:pPr indent="809625"/>
            <a:r>
              <a:rPr lang="en-GB" sz="2400" dirty="0" smtClean="0">
                <a:solidFill>
                  <a:srgbClr val="002060"/>
                </a:solidFill>
              </a:rPr>
              <a:t> carboxylic acids </a:t>
            </a:r>
          </a:p>
          <a:p>
            <a:pPr indent="809625"/>
            <a:endParaRPr lang="en-GB" sz="2400" dirty="0" smtClean="0">
              <a:solidFill>
                <a:srgbClr val="002060"/>
              </a:solidFill>
            </a:endParaRPr>
          </a:p>
          <a:p>
            <a:pPr indent="809625"/>
            <a:r>
              <a:rPr lang="en-GB" sz="2400" dirty="0" smtClean="0">
                <a:solidFill>
                  <a:srgbClr val="002060"/>
                </a:solidFill>
              </a:rPr>
              <a:t>	and </a:t>
            </a:r>
          </a:p>
          <a:p>
            <a:pPr indent="809625"/>
            <a:endParaRPr lang="en-GB" sz="2400" dirty="0" smtClean="0">
              <a:solidFill>
                <a:srgbClr val="002060"/>
              </a:solidFill>
            </a:endParaRPr>
          </a:p>
          <a:p>
            <a:pPr indent="809625"/>
            <a:r>
              <a:rPr lang="en-GB" sz="2400" dirty="0" smtClean="0">
                <a:solidFill>
                  <a:srgbClr val="002060"/>
                </a:solidFill>
              </a:rPr>
              <a:t>primary amides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3962400"/>
            <a:ext cx="845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 smtClean="0">
                <a:solidFill>
                  <a:srgbClr val="002060"/>
                </a:solidFill>
              </a:rPr>
              <a:t>Acid-acid or amide-amide </a:t>
            </a:r>
            <a:r>
              <a:rPr lang="en-GB" sz="2400" dirty="0" err="1" smtClean="0">
                <a:solidFill>
                  <a:srgbClr val="002060"/>
                </a:solidFill>
              </a:rPr>
              <a:t>homodimer</a:t>
            </a:r>
            <a:r>
              <a:rPr lang="en-GB" sz="2400" dirty="0" smtClean="0">
                <a:solidFill>
                  <a:srgbClr val="002060"/>
                </a:solidFill>
              </a:rPr>
              <a:t> synthon: </a:t>
            </a:r>
            <a:r>
              <a:rPr lang="en-GB" sz="2400" b="1" dirty="0" smtClean="0">
                <a:solidFill>
                  <a:srgbClr val="002060"/>
                </a:solidFill>
              </a:rPr>
              <a:t>Homosynthon</a:t>
            </a:r>
            <a:endParaRPr lang="en-GB" sz="2400" dirty="0">
              <a:solidFill>
                <a:srgbClr val="002060"/>
              </a:solidFill>
            </a:endParaRPr>
          </a:p>
        </p:txBody>
      </p:sp>
      <p:graphicFrame>
        <p:nvGraphicFramePr>
          <p:cNvPr id="39937" name="Object 1"/>
          <p:cNvGraphicFramePr>
            <a:graphicFrameLocks noChangeAspect="1"/>
          </p:cNvGraphicFramePr>
          <p:nvPr/>
        </p:nvGraphicFramePr>
        <p:xfrm>
          <a:off x="4114800" y="1371600"/>
          <a:ext cx="1935256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04" name="ISIS/Draw Sketch" r:id="rId3" imgW="1495080" imgH="647640" progId="">
                  <p:embed/>
                </p:oleObj>
              </mc:Choice>
              <mc:Fallback>
                <p:oleObj name="ISIS/Draw Sketch" r:id="rId3" imgW="1495080" imgH="6476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1371600"/>
                        <a:ext cx="1935256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38" name="Object 2"/>
          <p:cNvGraphicFramePr>
            <a:graphicFrameLocks noChangeAspect="1"/>
          </p:cNvGraphicFramePr>
          <p:nvPr/>
        </p:nvGraphicFramePr>
        <p:xfrm>
          <a:off x="4267200" y="2438400"/>
          <a:ext cx="1912291" cy="137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05" name="ISIS/Draw Sketch" r:id="rId5" imgW="1495080" imgH="1076040" progId="">
                  <p:embed/>
                </p:oleObj>
              </mc:Choice>
              <mc:Fallback>
                <p:oleObj name="ISIS/Draw Sketch" r:id="rId5" imgW="1495080" imgH="10760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2438400"/>
                        <a:ext cx="1912291" cy="1376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3657600" y="86380"/>
            <a:ext cx="17954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smtClean="0">
                <a:solidFill>
                  <a:srgbClr val="7030A0"/>
                </a:solidFill>
              </a:rPr>
              <a:t>Co-crystals</a:t>
            </a:r>
            <a:endParaRPr lang="en-GB" sz="2800" b="1" dirty="0">
              <a:solidFill>
                <a:srgbClr val="7030A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" y="4724400"/>
            <a:ext cx="838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002060"/>
                </a:solidFill>
              </a:rPr>
              <a:t>Acid-amide </a:t>
            </a:r>
            <a:r>
              <a:rPr lang="en-GB" sz="2400" dirty="0" err="1" smtClean="0">
                <a:solidFill>
                  <a:srgbClr val="002060"/>
                </a:solidFill>
              </a:rPr>
              <a:t>heterodimer</a:t>
            </a:r>
            <a:r>
              <a:rPr lang="en-GB" sz="2400" dirty="0" smtClean="0">
                <a:solidFill>
                  <a:srgbClr val="002060"/>
                </a:solidFill>
              </a:rPr>
              <a:t> synthon: </a:t>
            </a:r>
            <a:r>
              <a:rPr lang="en-GB" sz="2400" b="1" dirty="0" smtClean="0">
                <a:solidFill>
                  <a:srgbClr val="002060"/>
                </a:solidFill>
              </a:rPr>
              <a:t>Heterosynthon</a:t>
            </a:r>
            <a:endParaRPr lang="en-GB" sz="2400" b="1" dirty="0">
              <a:solidFill>
                <a:srgbClr val="002060"/>
              </a:solidFill>
            </a:endParaRPr>
          </a:p>
        </p:txBody>
      </p:sp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6934200" y="4611687"/>
          <a:ext cx="2057400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06" name="ISIS/Draw Sketch" r:id="rId7" imgW="1495080" imgH="857160" progId="">
                  <p:embed/>
                </p:oleObj>
              </mc:Choice>
              <mc:Fallback>
                <p:oleObj name="ISIS/Draw Sketch" r:id="rId7" imgW="1495080" imgH="8571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4611687"/>
                        <a:ext cx="2057400" cy="1179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81000" y="5638800"/>
            <a:ext cx="85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02060"/>
                </a:solidFill>
              </a:rPr>
              <a:t>M. J. </a:t>
            </a:r>
            <a:r>
              <a:rPr lang="en-GB" sz="2400" b="1" dirty="0" err="1" smtClean="0">
                <a:solidFill>
                  <a:srgbClr val="002060"/>
                </a:solidFill>
              </a:rPr>
              <a:t>Zaworotko</a:t>
            </a:r>
            <a:r>
              <a:rPr lang="en-GB" sz="2400" b="1" dirty="0" smtClean="0">
                <a:solidFill>
                  <a:srgbClr val="002060"/>
                </a:solidFill>
              </a:rPr>
              <a:t>: </a:t>
            </a:r>
            <a:r>
              <a:rPr lang="en-GB" sz="2400" dirty="0" smtClean="0">
                <a:solidFill>
                  <a:srgbClr val="002060"/>
                </a:solidFill>
              </a:rPr>
              <a:t>introduced the terms Homosynthon and Heterosynthon</a:t>
            </a:r>
            <a:endParaRPr lang="en-GB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44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1524000"/>
            <a:ext cx="8610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02060"/>
                </a:solidFill>
              </a:rPr>
              <a:t>Pharmaceutical co-crystals and patent protection</a:t>
            </a:r>
            <a:endParaRPr lang="en-GB" sz="2400" b="1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7402" y="86380"/>
            <a:ext cx="41881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smtClean="0">
                <a:solidFill>
                  <a:srgbClr val="7030A0"/>
                </a:solidFill>
              </a:rPr>
              <a:t>Pharmaceutical Co-crystals</a:t>
            </a:r>
            <a:endParaRPr lang="en-GB" sz="2800" b="1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2667000"/>
            <a:ext cx="8686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2060"/>
                </a:solidFill>
              </a:rPr>
              <a:t> 	</a:t>
            </a:r>
            <a:r>
              <a:rPr lang="en-GB" sz="2400" b="1" dirty="0" smtClean="0">
                <a:solidFill>
                  <a:srgbClr val="002060"/>
                </a:solidFill>
              </a:rPr>
              <a:t>Novelty</a:t>
            </a:r>
          </a:p>
          <a:p>
            <a:r>
              <a:rPr lang="en-GB" sz="2400" dirty="0" smtClean="0">
                <a:solidFill>
                  <a:srgbClr val="002060"/>
                </a:solidFill>
              </a:rPr>
              <a:t>		New composition</a:t>
            </a:r>
          </a:p>
          <a:p>
            <a:endParaRPr lang="en-GB" sz="2400" dirty="0" smtClean="0">
              <a:solidFill>
                <a:srgbClr val="002060"/>
              </a:solidFill>
            </a:endParaRPr>
          </a:p>
          <a:p>
            <a:r>
              <a:rPr lang="en-GB" sz="2400" dirty="0" smtClean="0">
                <a:solidFill>
                  <a:srgbClr val="002060"/>
                </a:solidFill>
              </a:rPr>
              <a:t> 	</a:t>
            </a:r>
            <a:r>
              <a:rPr lang="en-GB" sz="2400" b="1" dirty="0" smtClean="0">
                <a:solidFill>
                  <a:srgbClr val="002060"/>
                </a:solidFill>
              </a:rPr>
              <a:t>Non-obviousness</a:t>
            </a:r>
          </a:p>
          <a:p>
            <a:r>
              <a:rPr lang="en-GB" sz="2400" dirty="0" smtClean="0">
                <a:solidFill>
                  <a:srgbClr val="002060"/>
                </a:solidFill>
              </a:rPr>
              <a:t>		Identification of the co-former hardly ever routine</a:t>
            </a:r>
          </a:p>
          <a:p>
            <a:endParaRPr lang="en-GB" sz="2400" dirty="0" smtClean="0">
              <a:solidFill>
                <a:srgbClr val="002060"/>
              </a:solidFill>
            </a:endParaRPr>
          </a:p>
          <a:p>
            <a:r>
              <a:rPr lang="en-GB" sz="2400" dirty="0" smtClean="0">
                <a:solidFill>
                  <a:srgbClr val="002060"/>
                </a:solidFill>
              </a:rPr>
              <a:t> 	</a:t>
            </a:r>
            <a:r>
              <a:rPr lang="en-GB" sz="2400" b="1" dirty="0" smtClean="0">
                <a:solidFill>
                  <a:srgbClr val="002060"/>
                </a:solidFill>
              </a:rPr>
              <a:t>Utility</a:t>
            </a:r>
          </a:p>
          <a:p>
            <a:r>
              <a:rPr lang="en-GB" sz="2400" dirty="0" smtClean="0">
                <a:solidFill>
                  <a:srgbClr val="002060"/>
                </a:solidFill>
              </a:rPr>
              <a:t>		Better solubility, bioavailability and dissolution profile</a:t>
            </a:r>
            <a:endParaRPr lang="en-GB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99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457200" y="990600"/>
            <a:ext cx="8305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+mn-lt"/>
              </a:rPr>
              <a:t>Supramolecular chemistry </a:t>
            </a:r>
          </a:p>
          <a:p>
            <a:r>
              <a:rPr lang="en-US" sz="2400" dirty="0">
                <a:solidFill>
                  <a:srgbClr val="002060"/>
                </a:solidFill>
                <a:latin typeface="+mn-lt"/>
              </a:rPr>
              <a:t>The chemistry of molecular assemblies, intermolecular bonds, </a:t>
            </a:r>
            <a:r>
              <a:rPr lang="en-US" sz="2400" dirty="0" smtClean="0">
                <a:solidFill>
                  <a:srgbClr val="002060"/>
                </a:solidFill>
                <a:latin typeface="+mn-lt"/>
              </a:rPr>
              <a:t>non-covalent interactions and </a:t>
            </a:r>
            <a:r>
              <a:rPr lang="en-US" sz="2400" dirty="0">
                <a:solidFill>
                  <a:srgbClr val="002060"/>
                </a:solidFill>
                <a:latin typeface="+mn-lt"/>
              </a:rPr>
              <a:t>hydrogen bonds. </a:t>
            </a:r>
          </a:p>
        </p:txBody>
      </p:sp>
      <p:sp>
        <p:nvSpPr>
          <p:cNvPr id="9221" name="Rectangle 8"/>
          <p:cNvSpPr>
            <a:spLocks noChangeArrowheads="1"/>
          </p:cNvSpPr>
          <p:nvPr/>
        </p:nvSpPr>
        <p:spPr bwMode="auto">
          <a:xfrm>
            <a:off x="1371600" y="314980"/>
            <a:ext cx="581255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  <a:latin typeface="+mn-lt"/>
              </a:rPr>
              <a:t>The crystal </a:t>
            </a:r>
            <a:r>
              <a:rPr lang="en-US" sz="2800" b="1" dirty="0">
                <a:solidFill>
                  <a:srgbClr val="7030A0"/>
                </a:solidFill>
                <a:latin typeface="+mn-lt"/>
              </a:rPr>
              <a:t>as a supramolecular entity</a:t>
            </a:r>
            <a:endParaRPr lang="en-GB" sz="28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9222" name="Rectangle 9"/>
          <p:cNvSpPr>
            <a:spLocks noChangeArrowheads="1"/>
          </p:cNvSpPr>
          <p:nvPr/>
        </p:nvSpPr>
        <p:spPr bwMode="auto">
          <a:xfrm>
            <a:off x="533400" y="2667000"/>
            <a:ext cx="8458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Blip>
                <a:blip r:embed="rId2"/>
              </a:buBlip>
            </a:pPr>
            <a:r>
              <a:rPr lang="en-US" sz="2400" dirty="0">
                <a:solidFill>
                  <a:srgbClr val="002060"/>
                </a:solidFill>
                <a:latin typeface="+mn-lt"/>
              </a:rPr>
              <a:t>   signifies that which is beyond the molecule </a:t>
            </a:r>
          </a:p>
          <a:p>
            <a:pPr>
              <a:buFontTx/>
              <a:buBlip>
                <a:blip r:embed="rId2"/>
              </a:buBlip>
            </a:pPr>
            <a:r>
              <a:rPr lang="en-US" sz="2400" dirty="0">
                <a:solidFill>
                  <a:srgbClr val="002060"/>
                </a:solidFill>
                <a:latin typeface="+mn-lt"/>
              </a:rPr>
              <a:t>   concerned with strategies for the </a:t>
            </a:r>
            <a:r>
              <a:rPr lang="en-US" sz="2400" dirty="0" smtClean="0">
                <a:solidFill>
                  <a:srgbClr val="002060"/>
                </a:solidFill>
                <a:latin typeface="+mn-lt"/>
              </a:rPr>
              <a:t>controlled organization 	of multiple </a:t>
            </a:r>
            <a:r>
              <a:rPr lang="en-US" sz="2400" dirty="0">
                <a:solidFill>
                  <a:srgbClr val="002060"/>
                </a:solidFill>
                <a:latin typeface="+mn-lt"/>
              </a:rPr>
              <a:t>components into complex matter</a:t>
            </a:r>
            <a:endParaRPr lang="en-GB" sz="2400" dirty="0">
              <a:latin typeface="+mn-lt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685800" y="4267200"/>
            <a:ext cx="7543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+mn-lt"/>
              </a:rPr>
              <a:t>In the context of crystal engineering, crystals are ordered supramolecular systems, and crystallization is an impressive display of periodic molecular assembly.</a:t>
            </a:r>
            <a:endParaRPr lang="en-GB" sz="240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0288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7202" y="2895600"/>
            <a:ext cx="4212254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228600" y="838200"/>
            <a:ext cx="815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002060"/>
                </a:solidFill>
              </a:rPr>
              <a:t>Co-crystal formation between two drug molecules</a:t>
            </a:r>
            <a:endParaRPr lang="en-GB" sz="2400" b="1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334000"/>
            <a:ext cx="845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 smtClean="0">
                <a:solidFill>
                  <a:srgbClr val="002060"/>
                </a:solidFill>
              </a:rPr>
              <a:t>co-crystal may be more effective than the individual drugs in therapeutics.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1447800"/>
            <a:ext cx="8153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2400" dirty="0" smtClean="0">
                <a:solidFill>
                  <a:srgbClr val="002060"/>
                </a:solidFill>
              </a:rPr>
              <a:t>Co-crystal formed between the two anti-HIV drugs:</a:t>
            </a:r>
          </a:p>
          <a:p>
            <a:pPr lvl="0" algn="ctr"/>
            <a:r>
              <a:rPr lang="en-GB" sz="2400" dirty="0" err="1" smtClean="0">
                <a:solidFill>
                  <a:srgbClr val="002060"/>
                </a:solidFill>
              </a:rPr>
              <a:t>lamivudine</a:t>
            </a:r>
            <a:r>
              <a:rPr lang="en-GB" sz="2400" dirty="0" smtClean="0">
                <a:solidFill>
                  <a:srgbClr val="002060"/>
                </a:solidFill>
              </a:rPr>
              <a:t> and </a:t>
            </a:r>
            <a:r>
              <a:rPr lang="en-GB" sz="2400" dirty="0" err="1" smtClean="0">
                <a:solidFill>
                  <a:srgbClr val="002060"/>
                </a:solidFill>
              </a:rPr>
              <a:t>zidovudine</a:t>
            </a:r>
            <a:r>
              <a:rPr lang="en-GB" sz="2400" dirty="0" smtClean="0">
                <a:solidFill>
                  <a:srgbClr val="002060"/>
                </a:solidFill>
              </a:rPr>
              <a:t> </a:t>
            </a:r>
          </a:p>
          <a:p>
            <a:pPr lvl="0" algn="ctr"/>
            <a:r>
              <a:rPr lang="en-GB" sz="2400" dirty="0" smtClean="0">
                <a:solidFill>
                  <a:srgbClr val="002060"/>
                </a:solidFill>
              </a:rPr>
              <a:t>(trade name </a:t>
            </a:r>
            <a:r>
              <a:rPr lang="en-GB" sz="2400" dirty="0" err="1" smtClean="0">
                <a:solidFill>
                  <a:srgbClr val="002060"/>
                </a:solidFill>
              </a:rPr>
              <a:t>Combivir</a:t>
            </a:r>
            <a:r>
              <a:rPr lang="en-GB" sz="2400" dirty="0" smtClean="0">
                <a:solidFill>
                  <a:srgbClr val="002060"/>
                </a:solidFill>
              </a:rPr>
              <a:t>)</a:t>
            </a:r>
            <a:endParaRPr lang="en-IE" sz="2400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17402" y="238780"/>
            <a:ext cx="41881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smtClean="0">
                <a:solidFill>
                  <a:srgbClr val="7030A0"/>
                </a:solidFill>
              </a:rPr>
              <a:t>Pharmaceutical Co-crystals</a:t>
            </a:r>
            <a:endParaRPr lang="en-GB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48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0" y="86380"/>
            <a:ext cx="7239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7030A0"/>
                </a:solidFill>
              </a:rPr>
              <a:t>Applications of Pharmaceutical Co-crystals</a:t>
            </a:r>
            <a:endParaRPr lang="en-GB" sz="2800" b="1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1" y="762000"/>
            <a:ext cx="85343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romanLcParenBoth"/>
            </a:pPr>
            <a:r>
              <a:rPr lang="en-IE" sz="2400" b="1" dirty="0" smtClean="0">
                <a:solidFill>
                  <a:srgbClr val="0070C0"/>
                </a:solidFill>
              </a:rPr>
              <a:t>To enhance solubility</a:t>
            </a:r>
          </a:p>
          <a:p>
            <a:pPr marL="514350" indent="-514350"/>
            <a:r>
              <a:rPr lang="en-GB" sz="2400" dirty="0" smtClean="0"/>
              <a:t>		</a:t>
            </a:r>
            <a:r>
              <a:rPr lang="en-GB" sz="2400" dirty="0" smtClean="0">
                <a:solidFill>
                  <a:srgbClr val="002060"/>
                </a:solidFill>
              </a:rPr>
              <a:t>Co-crystal of itraconazole with succinic acid exhibit higher solubility than the pure drugs.</a:t>
            </a:r>
          </a:p>
          <a:p>
            <a:pPr marL="514350" indent="-514350">
              <a:buAutoNum type="romanLcParenBoth"/>
            </a:pPr>
            <a:endParaRPr lang="en-IE" sz="2400" dirty="0">
              <a:solidFill>
                <a:srgbClr val="002060"/>
              </a:solidFill>
            </a:endParaRPr>
          </a:p>
        </p:txBody>
      </p:sp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2057400"/>
            <a:ext cx="4267200" cy="1838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038600"/>
            <a:ext cx="4724400" cy="2304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334000" y="4191000"/>
            <a:ext cx="351820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00B050"/>
                </a:solidFill>
              </a:rPr>
              <a:t>Amorphous</a:t>
            </a:r>
          </a:p>
          <a:p>
            <a:r>
              <a:rPr lang="en-GB" sz="2400" dirty="0" smtClean="0">
                <a:solidFill>
                  <a:srgbClr val="C00000"/>
                </a:solidFill>
              </a:rPr>
              <a:t>Itraconazole-L-</a:t>
            </a:r>
            <a:r>
              <a:rPr lang="en-GB" sz="2400" dirty="0" err="1" smtClean="0">
                <a:solidFill>
                  <a:srgbClr val="C00000"/>
                </a:solidFill>
              </a:rPr>
              <a:t>malic</a:t>
            </a:r>
            <a:r>
              <a:rPr lang="en-GB" sz="2400" dirty="0" smtClean="0">
                <a:solidFill>
                  <a:srgbClr val="C00000"/>
                </a:solidFill>
              </a:rPr>
              <a:t> acid</a:t>
            </a:r>
          </a:p>
          <a:p>
            <a:r>
              <a:rPr lang="en-GB" sz="2400" dirty="0" smtClean="0">
                <a:solidFill>
                  <a:srgbClr val="002060"/>
                </a:solidFill>
              </a:rPr>
              <a:t>Itraconazole-L-tartaric acid</a:t>
            </a:r>
          </a:p>
          <a:p>
            <a:r>
              <a:rPr lang="en-GB" sz="2400" dirty="0" smtClean="0">
                <a:solidFill>
                  <a:srgbClr val="9E7522"/>
                </a:solidFill>
              </a:rPr>
              <a:t>Itraconazole-succinic acid</a:t>
            </a:r>
          </a:p>
          <a:p>
            <a:r>
              <a:rPr lang="en-GB" sz="2400" dirty="0" smtClean="0"/>
              <a:t>Itraconazole crystalline</a:t>
            </a:r>
            <a:endParaRPr lang="en-GB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65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838200"/>
            <a:ext cx="868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solidFill>
                  <a:srgbClr val="0070C0"/>
                </a:solidFill>
              </a:rPr>
              <a:t>(ii) To decrease solubility</a:t>
            </a:r>
          </a:p>
          <a:p>
            <a:r>
              <a:rPr lang="en-GB" sz="2400" dirty="0" smtClean="0">
                <a:solidFill>
                  <a:srgbClr val="002060"/>
                </a:solidFill>
              </a:rPr>
              <a:t>	1:1 or 1:2 caffeine-</a:t>
            </a:r>
            <a:r>
              <a:rPr lang="en-GB" sz="2400" dirty="0" err="1" smtClean="0">
                <a:solidFill>
                  <a:srgbClr val="002060"/>
                </a:solidFill>
              </a:rPr>
              <a:t>gentisic</a:t>
            </a:r>
            <a:r>
              <a:rPr lang="en-GB" sz="2400" dirty="0" smtClean="0">
                <a:solidFill>
                  <a:srgbClr val="002060"/>
                </a:solidFill>
              </a:rPr>
              <a:t> acid co-crystals are less soluble 	than pure caffeine</a:t>
            </a:r>
            <a:endParaRPr lang="en-IE" sz="24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3581400"/>
            <a:ext cx="8610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solidFill>
                  <a:srgbClr val="0070C0"/>
                </a:solidFill>
              </a:rPr>
              <a:t>(iii) To improve stability and shelf life</a:t>
            </a:r>
          </a:p>
          <a:p>
            <a:r>
              <a:rPr lang="en-IE" sz="2400" dirty="0" smtClean="0">
                <a:solidFill>
                  <a:srgbClr val="002060"/>
                </a:solidFill>
              </a:rPr>
              <a:t>	Stability </a:t>
            </a:r>
            <a:r>
              <a:rPr lang="en-GB" sz="2400" dirty="0" smtClean="0">
                <a:solidFill>
                  <a:srgbClr val="002060"/>
                </a:solidFill>
              </a:rPr>
              <a:t>towards atmospheric moisture is important for  	processing, formulation, packaging, and storage.</a:t>
            </a:r>
          </a:p>
          <a:p>
            <a:endParaRPr lang="en-GB" sz="2400" dirty="0" smtClean="0">
              <a:solidFill>
                <a:srgbClr val="002060"/>
              </a:solidFill>
            </a:endParaRPr>
          </a:p>
          <a:p>
            <a:r>
              <a:rPr lang="en-GB" sz="2400" dirty="0" smtClean="0">
                <a:solidFill>
                  <a:srgbClr val="002060"/>
                </a:solidFill>
              </a:rPr>
              <a:t>	</a:t>
            </a:r>
            <a:r>
              <a:rPr lang="en-GB" sz="2400" b="1" dirty="0" smtClean="0">
                <a:solidFill>
                  <a:srgbClr val="002060"/>
                </a:solidFill>
              </a:rPr>
              <a:t>Caffeine</a:t>
            </a:r>
            <a:r>
              <a:rPr lang="en-GB" sz="2400" dirty="0" smtClean="0">
                <a:solidFill>
                  <a:srgbClr val="002060"/>
                </a:solidFill>
              </a:rPr>
              <a:t>: susceptible to hydration with change in humidity. 	</a:t>
            </a:r>
            <a:r>
              <a:rPr lang="en-GB" sz="2400" b="1" dirty="0" smtClean="0">
                <a:solidFill>
                  <a:srgbClr val="002060"/>
                </a:solidFill>
              </a:rPr>
              <a:t>Caffeine-oxalic acid co-crystal</a:t>
            </a:r>
            <a:r>
              <a:rPr lang="en-GB" sz="2400" dirty="0" smtClean="0">
                <a:solidFill>
                  <a:srgbClr val="002060"/>
                </a:solidFill>
              </a:rPr>
              <a:t>: stable towards humidity for 			several weeks.</a:t>
            </a:r>
            <a:endParaRPr lang="en-IE" sz="2400" dirty="0">
              <a:solidFill>
                <a:srgbClr val="002060"/>
              </a:solidFill>
            </a:endParaRPr>
          </a:p>
        </p:txBody>
      </p:sp>
      <p:pic>
        <p:nvPicPr>
          <p:cNvPr id="7" name="Picture 6" descr="764px-Caffeine.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9000" y="1676400"/>
            <a:ext cx="1943800" cy="1524000"/>
          </a:xfrm>
          <a:prstGeom prst="rect">
            <a:avLst/>
          </a:prstGeom>
        </p:spPr>
      </p:pic>
      <p:graphicFrame>
        <p:nvGraphicFramePr>
          <p:cNvPr id="31747" name="Object 3"/>
          <p:cNvGraphicFramePr>
            <a:graphicFrameLocks noChangeAspect="1"/>
          </p:cNvGraphicFramePr>
          <p:nvPr/>
        </p:nvGraphicFramePr>
        <p:xfrm>
          <a:off x="5943600" y="1752600"/>
          <a:ext cx="1370378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62" name="ISIS/Draw Sketch" r:id="rId4" imgW="1685880" imgH="1780920" progId="">
                  <p:embed/>
                </p:oleObj>
              </mc:Choice>
              <mc:Fallback>
                <p:oleObj name="ISIS/Draw Sketch" r:id="rId4" imgW="1685880" imgH="17809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1752600"/>
                        <a:ext cx="1370378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990600" y="86380"/>
            <a:ext cx="7239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7030A0"/>
                </a:solidFill>
              </a:rPr>
              <a:t>Applications of Pharmaceutical Co-crystals</a:t>
            </a:r>
            <a:endParaRPr lang="en-GB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79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1143000"/>
            <a:ext cx="845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02060"/>
                </a:solidFill>
              </a:rPr>
              <a:t>Mechanical properties</a:t>
            </a:r>
            <a:r>
              <a:rPr lang="en-GB" sz="2400" dirty="0" smtClean="0">
                <a:solidFill>
                  <a:srgbClr val="002060"/>
                </a:solidFill>
              </a:rPr>
              <a:t>: a function of intermolecular interactions and crystal packing.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609600"/>
            <a:ext cx="4844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400" b="1" dirty="0" smtClean="0">
                <a:solidFill>
                  <a:srgbClr val="0070C0"/>
                </a:solidFill>
              </a:rPr>
              <a:t>(iv) To control mechanical properties</a:t>
            </a:r>
            <a:endParaRPr lang="en-IE" sz="2400" b="1" dirty="0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2286000"/>
            <a:ext cx="17777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err="1" smtClean="0">
                <a:solidFill>
                  <a:srgbClr val="002060"/>
                </a:solidFill>
              </a:rPr>
              <a:t>Paracetamol</a:t>
            </a:r>
            <a:endParaRPr lang="en-IE" sz="2400" b="1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2286000"/>
            <a:ext cx="41078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smtClean="0">
                <a:solidFill>
                  <a:srgbClr val="002060"/>
                </a:solidFill>
              </a:rPr>
              <a:t>The analgesic drug is dimorphic</a:t>
            </a:r>
            <a:endParaRPr lang="en-IE" sz="2400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0" y="3200400"/>
            <a:ext cx="304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 smtClean="0">
                <a:solidFill>
                  <a:srgbClr val="002060"/>
                </a:solidFill>
              </a:rPr>
              <a:t>Form II is preferred for tableting but it is less stable than Form I</a:t>
            </a:r>
            <a:endParaRPr lang="en-IE" sz="2400" dirty="0">
              <a:solidFill>
                <a:srgbClr val="002060"/>
              </a:solidFill>
            </a:endParaRPr>
          </a:p>
        </p:txBody>
      </p:sp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2" cstate="print"/>
          <a:srcRect l="10566" t="14447" r="16982" b="38600"/>
          <a:stretch>
            <a:fillRect/>
          </a:stretch>
        </p:blipFill>
        <p:spPr bwMode="auto">
          <a:xfrm>
            <a:off x="2438400" y="3352800"/>
            <a:ext cx="3657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 l="23534" r="22777"/>
          <a:stretch>
            <a:fillRect/>
          </a:stretch>
        </p:blipFill>
        <p:spPr bwMode="auto">
          <a:xfrm>
            <a:off x="228600" y="2971800"/>
            <a:ext cx="2123032" cy="165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3733800" y="4567535"/>
            <a:ext cx="10785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C00000"/>
                </a:solidFill>
              </a:rPr>
              <a:t>Form II</a:t>
            </a:r>
            <a:endParaRPr lang="en-GB" sz="2400" b="1" dirty="0">
              <a:solidFill>
                <a:srgbClr val="C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3400" y="4572000"/>
            <a:ext cx="9968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C00000"/>
                </a:solidFill>
              </a:rPr>
              <a:t>Form I</a:t>
            </a:r>
            <a:endParaRPr lang="en-GB" sz="2400" b="1" dirty="0">
              <a:solidFill>
                <a:srgbClr val="C00000"/>
              </a:solidFill>
            </a:endParaRPr>
          </a:p>
        </p:txBody>
      </p:sp>
      <p:pic>
        <p:nvPicPr>
          <p:cNvPr id="15" name="Picture 14" descr="800px-Paracetamol-from-xtal-3D-ball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67000" y="1981200"/>
            <a:ext cx="1715687" cy="124816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52400" y="5181600"/>
            <a:ext cx="571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002060"/>
                </a:solidFill>
              </a:rPr>
              <a:t>Paracetamol-theophylline co-crystal</a:t>
            </a:r>
            <a:r>
              <a:rPr lang="en-GB" sz="2400" dirty="0" smtClean="0">
                <a:solidFill>
                  <a:srgbClr val="002060"/>
                </a:solidFill>
              </a:rPr>
              <a:t>:</a:t>
            </a:r>
          </a:p>
        </p:txBody>
      </p:sp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928" t="36456" r="23822" b="14937"/>
          <a:stretch>
            <a:fillRect/>
          </a:stretch>
        </p:blipFill>
        <p:spPr bwMode="auto">
          <a:xfrm>
            <a:off x="5638800" y="5334000"/>
            <a:ext cx="3505200" cy="1201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685800" y="5715000"/>
            <a:ext cx="563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2060"/>
                </a:solidFill>
              </a:rPr>
              <a:t>Stable and the layered structure resembles Form II; can be compacted easily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90600" y="86380"/>
            <a:ext cx="7239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7030A0"/>
                </a:solidFill>
              </a:rPr>
              <a:t>Applications of Pharmaceutical Co-crystals</a:t>
            </a:r>
            <a:endParaRPr lang="en-GB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64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" y="838200"/>
            <a:ext cx="7086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An infinite array of coordination complexes </a:t>
            </a:r>
          </a:p>
          <a:p>
            <a:pPr lvl="0"/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Metal ions are bridged by </a:t>
            </a:r>
            <a:r>
              <a:rPr lang="en-US" sz="2000" dirty="0" err="1" smtClean="0">
                <a:solidFill>
                  <a:srgbClr val="002060"/>
                </a:solidFill>
                <a:cs typeface="Arial" pitchFamily="34" charset="0"/>
              </a:rPr>
              <a:t>multidentate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 ligands (J. C. </a:t>
            </a:r>
            <a:r>
              <a:rPr lang="en-US" sz="2000" dirty="0" err="1" smtClean="0">
                <a:solidFill>
                  <a:srgbClr val="002060"/>
                </a:solidFill>
                <a:cs typeface="Arial" pitchFamily="34" charset="0"/>
              </a:rPr>
              <a:t>Bailar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 in 1964)</a:t>
            </a:r>
          </a:p>
          <a:p>
            <a:pPr lvl="0"/>
            <a:endParaRPr lang="en-US" sz="2000" dirty="0" smtClean="0">
              <a:solidFill>
                <a:srgbClr val="002060"/>
              </a:solidFill>
              <a:cs typeface="Arial" pitchFamily="34" charset="0"/>
            </a:endParaRPr>
          </a:p>
          <a:p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Metal ions + </a:t>
            </a:r>
            <a:r>
              <a:rPr lang="en-US" sz="2000" dirty="0" err="1" smtClean="0">
                <a:solidFill>
                  <a:srgbClr val="002060"/>
                </a:solidFill>
                <a:cs typeface="Arial" pitchFamily="34" charset="0"/>
              </a:rPr>
              <a:t>exodentate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 ligands (spacers or linkers) </a:t>
            </a:r>
            <a:r>
              <a:rPr lang="en-US" sz="2000" b="1" dirty="0" smtClean="0">
                <a:solidFill>
                  <a:srgbClr val="002060"/>
                </a:solidFill>
                <a:cs typeface="Arial" pitchFamily="34" charset="0"/>
                <a:sym typeface="Crystallography"/>
              </a:rPr>
              <a:t> 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polymer </a:t>
            </a:r>
          </a:p>
          <a:p>
            <a:endParaRPr lang="en-US" sz="2000" dirty="0" smtClean="0">
              <a:solidFill>
                <a:srgbClr val="002060"/>
              </a:solidFill>
              <a:cs typeface="Arial" pitchFamily="34" charset="0"/>
            </a:endParaRPr>
          </a:p>
          <a:p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Discrete neutral or a charged species </a:t>
            </a:r>
          </a:p>
          <a:p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It is a molecular entity and zero-dimensional</a:t>
            </a:r>
          </a:p>
          <a:p>
            <a:endParaRPr lang="en-US" sz="2000" dirty="0" smtClean="0">
              <a:solidFill>
                <a:srgbClr val="002060"/>
              </a:solidFill>
              <a:cs typeface="Arial" pitchFamily="34" charset="0"/>
            </a:endParaRPr>
          </a:p>
        </p:txBody>
      </p:sp>
      <p:graphicFrame>
        <p:nvGraphicFramePr>
          <p:cNvPr id="50177" name="Object 1"/>
          <p:cNvGraphicFramePr>
            <a:graphicFrameLocks noChangeAspect="1"/>
          </p:cNvGraphicFramePr>
          <p:nvPr/>
        </p:nvGraphicFramePr>
        <p:xfrm>
          <a:off x="304800" y="3733800"/>
          <a:ext cx="836741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4" name="CS ChemDraw Drawing" r:id="rId3" imgW="6168577" imgH="1011785" progId="">
                  <p:embed/>
                </p:oleObj>
              </mc:Choice>
              <mc:Fallback>
                <p:oleObj name="CS ChemDraw Drawing" r:id="rId3" imgW="6168577" imgH="101178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733800"/>
                        <a:ext cx="836741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2819400" y="152400"/>
            <a:ext cx="35860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Coordination Polymers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0" y="5410200"/>
            <a:ext cx="899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2060"/>
                </a:solidFill>
              </a:rPr>
              <a:t>From a coordination complex to a coordination polymer (R. Robson, 1990) </a:t>
            </a:r>
          </a:p>
          <a:p>
            <a:pPr algn="ctr"/>
            <a:r>
              <a:rPr lang="en-US" sz="2000" dirty="0" smtClean="0">
                <a:solidFill>
                  <a:srgbClr val="002060"/>
                </a:solidFill>
              </a:rPr>
              <a:t>X is a terminal ligand or solvent</a:t>
            </a:r>
          </a:p>
        </p:txBody>
      </p:sp>
    </p:spTree>
    <p:extLst>
      <p:ext uri="{BB962C8B-B14F-4D97-AF65-F5344CB8AC3E}">
        <p14:creationId xmlns:p14="http://schemas.microsoft.com/office/powerpoint/2010/main" val="201406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219200"/>
            <a:ext cx="5596971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286000"/>
            <a:ext cx="2813050" cy="3035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2209800"/>
            <a:ext cx="342157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762000" y="304800"/>
            <a:ext cx="789248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Coordination Polymers of different dimensionalities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" y="5486400"/>
            <a:ext cx="426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cs typeface="Arial" pitchFamily="34" charset="0"/>
              </a:rPr>
              <a:t>two-dimensional</a:t>
            </a:r>
            <a:endParaRPr lang="en-US" sz="24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48200" y="5486400"/>
            <a:ext cx="434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cs typeface="Arial" pitchFamily="34" charset="0"/>
              </a:rPr>
              <a:t>three-dimensional</a:t>
            </a:r>
            <a:endParaRPr lang="en-US" sz="24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24200" y="1828800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one dimensional </a:t>
            </a:r>
          </a:p>
        </p:txBody>
      </p:sp>
    </p:spTree>
    <p:extLst>
      <p:ext uri="{BB962C8B-B14F-4D97-AF65-F5344CB8AC3E}">
        <p14:creationId xmlns:p14="http://schemas.microsoft.com/office/powerpoint/2010/main" val="303145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19200"/>
            <a:ext cx="3048000" cy="39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447800" y="381000"/>
            <a:ext cx="609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  <a:cs typeface="Arial" pitchFamily="34" charset="0"/>
              </a:rPr>
              <a:t>Various forms of Coordination Polymers</a:t>
            </a:r>
            <a:endParaRPr lang="en-US" sz="2800" b="1" dirty="0">
              <a:solidFill>
                <a:srgbClr val="7030A0"/>
              </a:solidFill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24200" y="1219200"/>
            <a:ext cx="17526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3399"/>
                </a:solidFill>
                <a:cs typeface="Arial" pitchFamily="34" charset="0"/>
              </a:rPr>
              <a:t>Linear</a:t>
            </a:r>
          </a:p>
          <a:p>
            <a:endParaRPr lang="en-US" sz="1200" dirty="0" smtClean="0">
              <a:solidFill>
                <a:srgbClr val="003399"/>
              </a:solidFill>
              <a:cs typeface="Arial" pitchFamily="34" charset="0"/>
            </a:endParaRPr>
          </a:p>
          <a:p>
            <a:r>
              <a:rPr lang="en-US" sz="2000" dirty="0" smtClean="0">
                <a:solidFill>
                  <a:srgbClr val="003399"/>
                </a:solidFill>
                <a:cs typeface="Arial" pitchFamily="34" charset="0"/>
              </a:rPr>
              <a:t>Zigzag</a:t>
            </a:r>
          </a:p>
          <a:p>
            <a:endParaRPr lang="en-US" sz="2000" dirty="0" smtClean="0">
              <a:solidFill>
                <a:srgbClr val="003399"/>
              </a:solidFill>
              <a:cs typeface="Arial" pitchFamily="34" charset="0"/>
            </a:endParaRPr>
          </a:p>
          <a:p>
            <a:endParaRPr lang="en-US" sz="1200" dirty="0" smtClean="0">
              <a:solidFill>
                <a:srgbClr val="003399"/>
              </a:solidFill>
              <a:cs typeface="Arial" pitchFamily="34" charset="0"/>
            </a:endParaRPr>
          </a:p>
          <a:p>
            <a:r>
              <a:rPr lang="en-US" sz="2000" dirty="0" smtClean="0">
                <a:solidFill>
                  <a:srgbClr val="003399"/>
                </a:solidFill>
                <a:cs typeface="Arial" pitchFamily="34" charset="0"/>
              </a:rPr>
              <a:t>ladder</a:t>
            </a:r>
          </a:p>
          <a:p>
            <a:endParaRPr lang="en-US" sz="2000" dirty="0" smtClean="0">
              <a:solidFill>
                <a:srgbClr val="003399"/>
              </a:solidFill>
              <a:cs typeface="Arial" pitchFamily="34" charset="0"/>
            </a:endParaRPr>
          </a:p>
          <a:p>
            <a:endParaRPr lang="en-US" sz="2000" dirty="0" smtClean="0">
              <a:solidFill>
                <a:srgbClr val="003399"/>
              </a:solidFill>
              <a:cs typeface="Arial" pitchFamily="34" charset="0"/>
            </a:endParaRPr>
          </a:p>
          <a:p>
            <a:r>
              <a:rPr lang="en-US" sz="2000" dirty="0" smtClean="0">
                <a:solidFill>
                  <a:srgbClr val="003399"/>
                </a:solidFill>
                <a:cs typeface="Arial" pitchFamily="34" charset="0"/>
              </a:rPr>
              <a:t>ring/necklace</a:t>
            </a:r>
          </a:p>
          <a:p>
            <a:endParaRPr lang="en-US" sz="2000" dirty="0" smtClean="0">
              <a:solidFill>
                <a:srgbClr val="003399"/>
              </a:solidFill>
              <a:cs typeface="Arial" pitchFamily="34" charset="0"/>
            </a:endParaRPr>
          </a:p>
          <a:p>
            <a:endParaRPr lang="en-US" sz="1200" dirty="0" smtClean="0">
              <a:solidFill>
                <a:srgbClr val="003399"/>
              </a:solidFill>
              <a:cs typeface="Arial" pitchFamily="34" charset="0"/>
            </a:endParaRPr>
          </a:p>
          <a:p>
            <a:endParaRPr lang="en-US" sz="1200" dirty="0" smtClean="0">
              <a:solidFill>
                <a:srgbClr val="003399"/>
              </a:solidFill>
              <a:cs typeface="Arial" pitchFamily="34" charset="0"/>
            </a:endParaRPr>
          </a:p>
          <a:p>
            <a:r>
              <a:rPr lang="en-US" sz="2000" dirty="0" smtClean="0">
                <a:solidFill>
                  <a:srgbClr val="003399"/>
                </a:solidFill>
                <a:cs typeface="Arial" pitchFamily="34" charset="0"/>
              </a:rPr>
              <a:t>helical</a:t>
            </a:r>
            <a:endParaRPr lang="en-US" sz="2000" dirty="0">
              <a:solidFill>
                <a:srgbClr val="003399"/>
              </a:solidFill>
              <a:cs typeface="Arial" pitchFamily="34" charset="0"/>
            </a:endParaRPr>
          </a:p>
        </p:txBody>
      </p:sp>
      <p:pic>
        <p:nvPicPr>
          <p:cNvPr id="7" name="Picture 5" descr="I:\CEBookProject\JJVs\Drawing from GK\Item 7\Item 7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219200"/>
            <a:ext cx="1592532" cy="1600200"/>
          </a:xfrm>
          <a:prstGeom prst="rect">
            <a:avLst/>
          </a:prstGeom>
          <a:noFill/>
        </p:spPr>
      </p:pic>
      <p:pic>
        <p:nvPicPr>
          <p:cNvPr id="8" name="Picture 6" descr="I:\CEBookProject\JJVs\Drawing from GK\Item 7\item 7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6600" y="1143000"/>
            <a:ext cx="1797050" cy="1578731"/>
          </a:xfrm>
          <a:prstGeom prst="rect">
            <a:avLst/>
          </a:prstGeom>
          <a:noFill/>
        </p:spPr>
      </p:pic>
      <p:pic>
        <p:nvPicPr>
          <p:cNvPr id="9" name="Picture 3" descr="I:\CEBookProject\FINAL\Chapter 7\Chapter7_Items\ItemC7-9c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3733800"/>
            <a:ext cx="1600200" cy="1611001"/>
          </a:xfrm>
          <a:prstGeom prst="rect">
            <a:avLst/>
          </a:prstGeom>
          <a:noFill/>
        </p:spPr>
      </p:pic>
      <p:pic>
        <p:nvPicPr>
          <p:cNvPr id="10" name="Picture 4" descr="I:\CEBookProject\JJVs\Drawing from GK\Item 20\Diamonoi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9000" y="3581400"/>
            <a:ext cx="1752600" cy="1706033"/>
          </a:xfrm>
          <a:prstGeom prst="rect">
            <a:avLst/>
          </a:prstGeom>
          <a:noFill/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5334000" y="5791200"/>
            <a:ext cx="34961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ea typeface="Calibri" pitchFamily="34" charset="0"/>
                <a:cs typeface="Arial" pitchFamily="34" charset="0"/>
              </a:rPr>
              <a:t>Some 2-D and 3-D architectures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003399"/>
              </a:solidFill>
              <a:effectLst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32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:\CEBookProject\JJVs\Drawing from GK\item_17_new_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76400"/>
            <a:ext cx="4655222" cy="3886200"/>
          </a:xfrm>
          <a:prstGeom prst="rect">
            <a:avLst/>
          </a:prstGeom>
          <a:noFill/>
        </p:spPr>
      </p:pic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152400" y="685800"/>
            <a:ext cx="8763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3399"/>
                </a:solidFill>
                <a:cs typeface="Arial" pitchFamily="34" charset="0"/>
              </a:rPr>
              <a:t>Formation of [Co(</a:t>
            </a:r>
            <a:r>
              <a:rPr lang="en-US" sz="2400" dirty="0" err="1" smtClean="0">
                <a:solidFill>
                  <a:srgbClr val="003399"/>
                </a:solidFill>
                <a:cs typeface="Arial" pitchFamily="34" charset="0"/>
              </a:rPr>
              <a:t>dpee</a:t>
            </a:r>
            <a:r>
              <a:rPr lang="en-US" sz="2400" dirty="0" smtClean="0">
                <a:solidFill>
                  <a:srgbClr val="003399"/>
                </a:solidFill>
                <a:cs typeface="Arial" pitchFamily="34" charset="0"/>
              </a:rPr>
              <a:t>)</a:t>
            </a:r>
            <a:r>
              <a:rPr lang="en-US" sz="2400" baseline="-25000" dirty="0" smtClean="0">
                <a:solidFill>
                  <a:srgbClr val="003399"/>
                </a:solidFill>
                <a:cs typeface="Arial" pitchFamily="34" charset="0"/>
              </a:rPr>
              <a:t>1.5</a:t>
            </a:r>
            <a:r>
              <a:rPr lang="en-US" sz="2400" dirty="0" smtClean="0">
                <a:solidFill>
                  <a:srgbClr val="003399"/>
                </a:solidFill>
                <a:cs typeface="Arial" pitchFamily="34" charset="0"/>
              </a:rPr>
              <a:t>(NO</a:t>
            </a:r>
            <a:r>
              <a:rPr lang="en-US" sz="2400" baseline="-25000" dirty="0" smtClean="0">
                <a:solidFill>
                  <a:srgbClr val="003399"/>
                </a:solidFill>
                <a:cs typeface="Arial" pitchFamily="34" charset="0"/>
              </a:rPr>
              <a:t>3</a:t>
            </a:r>
            <a:r>
              <a:rPr lang="en-US" sz="2400" dirty="0" smtClean="0">
                <a:solidFill>
                  <a:srgbClr val="003399"/>
                </a:solidFill>
                <a:cs typeface="Arial" pitchFamily="34" charset="0"/>
              </a:rPr>
              <a:t>)</a:t>
            </a:r>
            <a:r>
              <a:rPr lang="en-US" sz="2400" baseline="-25000" dirty="0" smtClean="0">
                <a:solidFill>
                  <a:srgbClr val="003399"/>
                </a:solidFill>
                <a:cs typeface="Arial" pitchFamily="34" charset="0"/>
              </a:rPr>
              <a:t>2</a:t>
            </a:r>
            <a:r>
              <a:rPr lang="en-US" sz="2400" dirty="0" smtClean="0">
                <a:solidFill>
                  <a:srgbClr val="003399"/>
                </a:solidFill>
                <a:cs typeface="Arial" pitchFamily="34" charset="0"/>
              </a:rPr>
              <a:t>] (</a:t>
            </a:r>
            <a:r>
              <a:rPr lang="en-US" sz="2400" dirty="0" err="1" smtClean="0">
                <a:solidFill>
                  <a:srgbClr val="003399"/>
                </a:solidFill>
                <a:cs typeface="Arial" pitchFamily="34" charset="0"/>
              </a:rPr>
              <a:t>dpee</a:t>
            </a:r>
            <a:r>
              <a:rPr lang="en-US" sz="2400" dirty="0" smtClean="0">
                <a:solidFill>
                  <a:srgbClr val="003399"/>
                </a:solidFill>
                <a:cs typeface="Arial" pitchFamily="34" charset="0"/>
              </a:rPr>
              <a:t> = 1,2-bis (4-pyridyl)ethane) under different crystallization conditions. </a:t>
            </a: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rgbClr val="003399"/>
              </a:solidFill>
              <a:effectLst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24400" y="1828800"/>
            <a:ext cx="4419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003399"/>
                </a:solidFill>
              </a:rPr>
              <a:t>MeOH</a:t>
            </a:r>
            <a:r>
              <a:rPr lang="en-US" sz="2400" b="1" dirty="0" smtClean="0">
                <a:solidFill>
                  <a:srgbClr val="003399"/>
                </a:solidFill>
              </a:rPr>
              <a:t>/</a:t>
            </a:r>
            <a:r>
              <a:rPr lang="en-US" sz="2400" b="1" dirty="0" err="1" smtClean="0">
                <a:solidFill>
                  <a:srgbClr val="003399"/>
                </a:solidFill>
              </a:rPr>
              <a:t>MeCN</a:t>
            </a:r>
            <a:r>
              <a:rPr lang="en-US" sz="2400" b="1" dirty="0" smtClean="0">
                <a:solidFill>
                  <a:srgbClr val="003399"/>
                </a:solidFill>
              </a:rPr>
              <a:t> solvent mixture: </a:t>
            </a:r>
          </a:p>
          <a:p>
            <a:r>
              <a:rPr lang="en-US" sz="2400" dirty="0" smtClean="0">
                <a:solidFill>
                  <a:srgbClr val="003399"/>
                </a:solidFill>
              </a:rPr>
              <a:t>a linear chain made up of rings  </a:t>
            </a:r>
          </a:p>
          <a:p>
            <a:endParaRPr lang="en-US" sz="2400" dirty="0" smtClean="0">
              <a:solidFill>
                <a:srgbClr val="003399"/>
              </a:solidFill>
            </a:endParaRPr>
          </a:p>
          <a:p>
            <a:r>
              <a:rPr lang="en-US" sz="2400" b="1" dirty="0" err="1" smtClean="0">
                <a:solidFill>
                  <a:srgbClr val="003399"/>
                </a:solidFill>
              </a:rPr>
              <a:t>MeOH</a:t>
            </a:r>
            <a:r>
              <a:rPr lang="en-US" sz="2400" b="1" dirty="0" smtClean="0">
                <a:solidFill>
                  <a:srgbClr val="003399"/>
                </a:solidFill>
              </a:rPr>
              <a:t>/CHCl</a:t>
            </a:r>
            <a:r>
              <a:rPr lang="en-US" sz="2400" b="1" baseline="-25000" dirty="0" smtClean="0">
                <a:solidFill>
                  <a:srgbClr val="003399"/>
                </a:solidFill>
              </a:rPr>
              <a:t>3</a:t>
            </a:r>
            <a:r>
              <a:rPr lang="en-US" sz="2400" b="1" dirty="0" smtClean="0">
                <a:solidFill>
                  <a:srgbClr val="003399"/>
                </a:solidFill>
              </a:rPr>
              <a:t> solvent mixture: </a:t>
            </a:r>
          </a:p>
          <a:p>
            <a:r>
              <a:rPr lang="en-US" sz="2400" dirty="0" smtClean="0">
                <a:solidFill>
                  <a:srgbClr val="003399"/>
                </a:solidFill>
              </a:rPr>
              <a:t>a ladder-like structure </a:t>
            </a:r>
          </a:p>
          <a:p>
            <a:endParaRPr lang="en-US" sz="2400" dirty="0" smtClean="0">
              <a:solidFill>
                <a:srgbClr val="003399"/>
              </a:solidFill>
            </a:endParaRPr>
          </a:p>
          <a:p>
            <a:r>
              <a:rPr lang="en-US" sz="2400" b="1" dirty="0" err="1" smtClean="0">
                <a:solidFill>
                  <a:srgbClr val="003399"/>
                </a:solidFill>
              </a:rPr>
              <a:t>MeOH</a:t>
            </a:r>
            <a:r>
              <a:rPr lang="en-US" sz="2400" b="1" dirty="0" smtClean="0">
                <a:solidFill>
                  <a:srgbClr val="003399"/>
                </a:solidFill>
              </a:rPr>
              <a:t>/CHCl</a:t>
            </a:r>
            <a:r>
              <a:rPr lang="en-US" sz="2400" b="1" baseline="-25000" dirty="0" smtClean="0">
                <a:solidFill>
                  <a:srgbClr val="003399"/>
                </a:solidFill>
              </a:rPr>
              <a:t>3</a:t>
            </a:r>
            <a:r>
              <a:rPr lang="en-US" sz="2400" b="1" dirty="0" smtClean="0">
                <a:solidFill>
                  <a:srgbClr val="003399"/>
                </a:solidFill>
              </a:rPr>
              <a:t> solvent mixture contaminated with </a:t>
            </a:r>
            <a:r>
              <a:rPr lang="en-US" sz="2400" b="1" dirty="0" err="1" smtClean="0">
                <a:solidFill>
                  <a:srgbClr val="003399"/>
                </a:solidFill>
              </a:rPr>
              <a:t>ferrocene</a:t>
            </a:r>
            <a:r>
              <a:rPr lang="en-US" sz="2400" b="1" dirty="0" smtClean="0">
                <a:solidFill>
                  <a:srgbClr val="003399"/>
                </a:solidFill>
              </a:rPr>
              <a:t>: </a:t>
            </a:r>
          </a:p>
          <a:p>
            <a:r>
              <a:rPr lang="en-US" sz="2400" dirty="0" smtClean="0">
                <a:solidFill>
                  <a:srgbClr val="003399"/>
                </a:solidFill>
              </a:rPr>
              <a:t>a </a:t>
            </a:r>
            <a:r>
              <a:rPr lang="en-US" sz="2400" dirty="0" err="1" smtClean="0">
                <a:solidFill>
                  <a:srgbClr val="003399"/>
                </a:solidFill>
              </a:rPr>
              <a:t>bilayer</a:t>
            </a:r>
            <a:r>
              <a:rPr lang="en-US" sz="2400" dirty="0" smtClean="0">
                <a:solidFill>
                  <a:srgbClr val="003399"/>
                </a:solidFill>
              </a:rPr>
              <a:t> structure </a:t>
            </a:r>
          </a:p>
        </p:txBody>
      </p:sp>
      <p:sp>
        <p:nvSpPr>
          <p:cNvPr id="7" name="Rectangle 6"/>
          <p:cNvSpPr/>
          <p:nvPr/>
        </p:nvSpPr>
        <p:spPr>
          <a:xfrm>
            <a:off x="2438400" y="76200"/>
            <a:ext cx="41650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7030A0"/>
                </a:solidFill>
                <a:ea typeface="Calibri" pitchFamily="34" charset="0"/>
                <a:cs typeface="Arial" pitchFamily="34" charset="0"/>
              </a:rPr>
              <a:t>Supramolecular Isomerism</a:t>
            </a:r>
          </a:p>
        </p:txBody>
      </p:sp>
      <p:sp>
        <p:nvSpPr>
          <p:cNvPr id="8" name="Rectangle 7"/>
          <p:cNvSpPr/>
          <p:nvPr/>
        </p:nvSpPr>
        <p:spPr>
          <a:xfrm>
            <a:off x="46710" y="5805264"/>
            <a:ext cx="46085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3399"/>
                </a:solidFill>
              </a:rPr>
              <a:t>Same metal to ligand stoichiometry    </a:t>
            </a:r>
          </a:p>
          <a:p>
            <a:pPr algn="ctr"/>
            <a:r>
              <a:rPr lang="en-US" sz="2000" dirty="0" smtClean="0">
                <a:solidFill>
                  <a:srgbClr val="003399"/>
                </a:solidFill>
              </a:rPr>
              <a:t>Metal center is pentagonal </a:t>
            </a:r>
            <a:r>
              <a:rPr lang="en-US" sz="2000" dirty="0" err="1" smtClean="0">
                <a:solidFill>
                  <a:srgbClr val="003399"/>
                </a:solidFill>
              </a:rPr>
              <a:t>bipyramidal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54553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200400" y="183177"/>
            <a:ext cx="2667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ea typeface="ahn2006-B" pitchFamily="18" charset="-127"/>
                <a:cs typeface="Arial" pitchFamily="34" charset="0"/>
              </a:rPr>
              <a:t>Interpenetration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04800" y="838200"/>
            <a:ext cx="8534400" cy="838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ea typeface="Calibri" pitchFamily="34" charset="0"/>
                <a:cs typeface="Arial" pitchFamily="34" charset="0"/>
              </a:rPr>
              <a:t>  The nets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rgbClr val="003399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ea typeface="Calibri" pitchFamily="34" charset="0"/>
                <a:cs typeface="Arial" pitchFamily="34" charset="0"/>
              </a:rPr>
              <a:t>not directly connected.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rgbClr val="003399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n-US" sz="2400" baseline="0" dirty="0" smtClean="0">
                <a:solidFill>
                  <a:srgbClr val="003399"/>
                </a:solidFill>
                <a:ea typeface="Calibri" pitchFamily="34" charset="0"/>
                <a:cs typeface="Arial" pitchFamily="34" charset="0"/>
              </a:rPr>
              <a:t>  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ea typeface="Calibri" pitchFamily="34" charset="0"/>
                <a:cs typeface="Arial" pitchFamily="34" charset="0"/>
              </a:rPr>
              <a:t>annot be separated without the breaking of bonds.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3399"/>
              </a:solidFill>
              <a:effectLst/>
              <a:cs typeface="Arial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81000" y="5181600"/>
            <a:ext cx="8610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3399"/>
                </a:solidFill>
                <a:ea typeface="Calibri" pitchFamily="34" charset="0"/>
                <a:cs typeface="Arial" pitchFamily="34" charset="0"/>
              </a:rPr>
              <a:t>  Zn(CN)</a:t>
            </a:r>
            <a:r>
              <a:rPr lang="en-US" sz="2400" baseline="-30000" dirty="0" smtClean="0">
                <a:solidFill>
                  <a:srgbClr val="003399"/>
                </a:solidFill>
                <a:ea typeface="Calibri" pitchFamily="34" charset="0"/>
                <a:cs typeface="Arial" pitchFamily="34" charset="0"/>
              </a:rPr>
              <a:t>2</a:t>
            </a:r>
            <a:r>
              <a:rPr lang="en-US" sz="2400" dirty="0" smtClean="0">
                <a:solidFill>
                  <a:srgbClr val="003399"/>
                </a:solidFill>
                <a:ea typeface="Calibri" pitchFamily="34" charset="0"/>
                <a:cs typeface="Arial" pitchFamily="34" charset="0"/>
              </a:rPr>
              <a:t> network: two-fold interpenetration.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ea typeface="Calibri" pitchFamily="34" charset="0"/>
                <a:cs typeface="Arial" pitchFamily="34" charset="0"/>
              </a:rPr>
              <a:t>  Adamantane-1,3,5,7-tetracarboxylic acid: 5-fold interpenetration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3399"/>
              </a:solidFill>
              <a:effectLst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0" y="2133600"/>
            <a:ext cx="8458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3399"/>
                </a:solidFill>
                <a:ea typeface="Calibri" pitchFamily="34" charset="0"/>
                <a:cs typeface="Arial" pitchFamily="34" charset="0"/>
              </a:rPr>
              <a:t>Large repeating units in 2-D and 3-D nets</a:t>
            </a:r>
            <a:endParaRPr lang="en-US" sz="2400" dirty="0" smtClean="0">
              <a:solidFill>
                <a:srgbClr val="003399"/>
              </a:solidFill>
              <a:ea typeface="Calibri" pitchFamily="34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3399"/>
                </a:solidFill>
                <a:ea typeface="Calibri" pitchFamily="34" charset="0"/>
                <a:cs typeface="Arial" pitchFamily="34" charset="0"/>
              </a:rPr>
              <a:t>  Create empty spaces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3399"/>
                </a:solidFill>
                <a:ea typeface="Calibri" pitchFamily="34" charset="0"/>
                <a:cs typeface="Arial" pitchFamily="34" charset="0"/>
              </a:rPr>
              <a:t>  Filled with counter ions, solvent or guest molecules or entangled </a:t>
            </a:r>
          </a:p>
        </p:txBody>
      </p:sp>
      <p:sp>
        <p:nvSpPr>
          <p:cNvPr id="8" name="Rectangle 7"/>
          <p:cNvSpPr/>
          <p:nvPr/>
        </p:nvSpPr>
        <p:spPr>
          <a:xfrm>
            <a:off x="533400" y="3962400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3399"/>
                </a:solidFill>
                <a:ea typeface="Calibri" pitchFamily="34" charset="0"/>
                <a:cs typeface="Arial" pitchFamily="34" charset="0"/>
              </a:rPr>
              <a:t>Longer M–L–M distance: degree of interpenetration increases </a:t>
            </a:r>
          </a:p>
        </p:txBody>
      </p:sp>
      <p:pic>
        <p:nvPicPr>
          <p:cNvPr id="9" name="Picture 2" descr="T:\CEBookProject\JJVs\Drawing from GK\Item_21-7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457200"/>
            <a:ext cx="1149796" cy="1752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308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447800" y="3733800"/>
            <a:ext cx="6553200" cy="230832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3399"/>
                </a:solidFill>
              </a:rPr>
              <a:t>Interpenetration in Ag(NC-(CH</a:t>
            </a:r>
            <a:r>
              <a:rPr lang="en-US" sz="2400" baseline="-25000" dirty="0" smtClean="0">
                <a:solidFill>
                  <a:srgbClr val="003399"/>
                </a:solidFill>
              </a:rPr>
              <a:t>2</a:t>
            </a:r>
            <a:r>
              <a:rPr lang="en-US" sz="2400" dirty="0" smtClean="0">
                <a:solidFill>
                  <a:srgbClr val="003399"/>
                </a:solidFill>
              </a:rPr>
              <a:t>)</a:t>
            </a:r>
            <a:r>
              <a:rPr lang="en-US" sz="2400" baseline="-25000" dirty="0" smtClean="0">
                <a:solidFill>
                  <a:srgbClr val="003399"/>
                </a:solidFill>
              </a:rPr>
              <a:t>n</a:t>
            </a:r>
            <a:r>
              <a:rPr lang="en-US" sz="2400" dirty="0" smtClean="0">
                <a:solidFill>
                  <a:srgbClr val="003399"/>
                </a:solidFill>
              </a:rPr>
              <a:t>-CN)</a:t>
            </a:r>
            <a:r>
              <a:rPr lang="en-US" sz="2400" baseline="-25000" dirty="0" smtClean="0">
                <a:solidFill>
                  <a:srgbClr val="003399"/>
                </a:solidFill>
              </a:rPr>
              <a:t>2</a:t>
            </a:r>
            <a:r>
              <a:rPr lang="en-US" sz="2400" dirty="0" smtClean="0">
                <a:solidFill>
                  <a:srgbClr val="003399"/>
                </a:solidFill>
              </a:rPr>
              <a:t>BF</a:t>
            </a:r>
            <a:r>
              <a:rPr lang="en-US" sz="2400" baseline="-25000" dirty="0" smtClean="0">
                <a:solidFill>
                  <a:srgbClr val="003399"/>
                </a:solidFill>
              </a:rPr>
              <a:t>4</a:t>
            </a:r>
            <a:endParaRPr lang="en-US" sz="2400" dirty="0" smtClean="0">
              <a:solidFill>
                <a:srgbClr val="003399"/>
              </a:solidFill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ea typeface="Calibri" pitchFamily="34" charset="0"/>
                <a:cs typeface="Times New Roman" pitchFamily="18" charset="0"/>
              </a:rPr>
              <a:t>             n           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3399"/>
                </a:solidFill>
                <a:effectLst/>
                <a:ea typeface="Calibri" pitchFamily="34" charset="0"/>
                <a:cs typeface="Times New Roman" pitchFamily="18" charset="0"/>
              </a:rPr>
              <a:t>Interpentration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3399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ea typeface="Calibri" pitchFamily="34" charset="0"/>
                <a:cs typeface="Times New Roman" pitchFamily="18" charset="0"/>
              </a:rPr>
              <a:t>1 		2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3399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ea typeface="Calibri" pitchFamily="34" charset="0"/>
                <a:cs typeface="Times New Roman" pitchFamily="18" charset="0"/>
              </a:rPr>
              <a:t>2		5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3399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ea typeface="Calibri" pitchFamily="34" charset="0"/>
                <a:cs typeface="Times New Roman" pitchFamily="18" charset="0"/>
              </a:rPr>
              <a:t>4		6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3399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ea typeface="Calibri" pitchFamily="34" charset="0"/>
                <a:cs typeface="Times New Roman" pitchFamily="18" charset="0"/>
              </a:rPr>
              <a:t>8		8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3399"/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0" y="762000"/>
            <a:ext cx="6172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3399"/>
                </a:solidFill>
                <a:cs typeface="Arial" pitchFamily="34" charset="0"/>
              </a:rPr>
              <a:t>Degree and nature of interpenetration </a:t>
            </a:r>
          </a:p>
          <a:p>
            <a:endParaRPr lang="en-US" sz="2400" b="1" dirty="0" smtClean="0">
              <a:solidFill>
                <a:srgbClr val="003399"/>
              </a:solidFill>
              <a:cs typeface="Arial" pitchFamily="34" charset="0"/>
            </a:endParaRPr>
          </a:p>
          <a:p>
            <a:r>
              <a:rPr lang="en-US" sz="2400" dirty="0" smtClean="0">
                <a:solidFill>
                  <a:srgbClr val="003399"/>
                </a:solidFill>
                <a:cs typeface="Arial" pitchFamily="34" charset="0"/>
              </a:rPr>
              <a:t>depends on: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3399"/>
                </a:solidFill>
                <a:cs typeface="Arial" pitchFamily="34" charset="0"/>
              </a:rPr>
              <a:t>  bulkiness and conformation of the ligands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3399"/>
                </a:solidFill>
                <a:cs typeface="Arial" pitchFamily="34" charset="0"/>
              </a:rPr>
              <a:t>  counter ions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3399"/>
                </a:solidFill>
                <a:cs typeface="Arial" pitchFamily="34" charset="0"/>
              </a:rPr>
              <a:t>  solvents and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3399"/>
                </a:solidFill>
                <a:cs typeface="Arial" pitchFamily="34" charset="0"/>
              </a:rPr>
              <a:t>  experimental conditions (such as dilutions)</a:t>
            </a:r>
            <a:endParaRPr lang="en-US" sz="2400" dirty="0">
              <a:solidFill>
                <a:srgbClr val="003399"/>
              </a:solidFill>
              <a:cs typeface="Arial" pitchFamily="34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200400" y="183177"/>
            <a:ext cx="2667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ea typeface="ahn2006-B" pitchFamily="18" charset="-127"/>
                <a:cs typeface="Arial" pitchFamily="34" charset="0"/>
              </a:rPr>
              <a:t>Interpenetration</a:t>
            </a:r>
          </a:p>
        </p:txBody>
      </p:sp>
    </p:spTree>
    <p:extLst>
      <p:ext uri="{BB962C8B-B14F-4D97-AF65-F5344CB8AC3E}">
        <p14:creationId xmlns:p14="http://schemas.microsoft.com/office/powerpoint/2010/main" val="127007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1"/>
          <p:cNvSpPr>
            <a:spLocks noChangeArrowheads="1"/>
          </p:cNvSpPr>
          <p:nvPr/>
        </p:nvSpPr>
        <p:spPr bwMode="auto">
          <a:xfrm>
            <a:off x="2286000" y="914400"/>
            <a:ext cx="4343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2060"/>
                </a:solidFill>
                <a:latin typeface="+mn-lt"/>
              </a:rPr>
              <a:t>How are crystals stabilized?</a:t>
            </a:r>
            <a:endParaRPr lang="en-US" sz="24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5364" name="Rectangle 8"/>
          <p:cNvSpPr>
            <a:spLocks noChangeArrowheads="1"/>
          </p:cNvSpPr>
          <p:nvPr/>
        </p:nvSpPr>
        <p:spPr bwMode="auto">
          <a:xfrm>
            <a:off x="381000" y="1447800"/>
            <a:ext cx="8305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+mn-lt"/>
              </a:rPr>
              <a:t>The crystal structure of a molecule</a:t>
            </a:r>
            <a:endParaRPr lang="en-US" sz="2400" dirty="0">
              <a:solidFill>
                <a:srgbClr val="002060"/>
              </a:solidFill>
              <a:latin typeface="+mn-lt"/>
            </a:endParaRPr>
          </a:p>
          <a:p>
            <a:r>
              <a:rPr lang="en-US" sz="2400" dirty="0">
                <a:solidFill>
                  <a:srgbClr val="002060"/>
                </a:solidFill>
                <a:latin typeface="+mn-lt"/>
              </a:rPr>
              <a:t>        	</a:t>
            </a:r>
            <a:r>
              <a:rPr lang="en-US" sz="2400" dirty="0" smtClean="0">
                <a:solidFill>
                  <a:srgbClr val="002060"/>
                </a:solidFill>
                <a:latin typeface="+mn-lt"/>
              </a:rPr>
              <a:t>Free </a:t>
            </a:r>
            <a:r>
              <a:rPr lang="en-US" sz="2400" dirty="0">
                <a:solidFill>
                  <a:srgbClr val="002060"/>
                </a:solidFill>
                <a:latin typeface="+mn-lt"/>
              </a:rPr>
              <a:t>energy minimum that results from a balance of 	</a:t>
            </a:r>
            <a:r>
              <a:rPr lang="en-US" sz="2400" dirty="0" smtClean="0">
                <a:solidFill>
                  <a:srgbClr val="002060"/>
                </a:solidFill>
                <a:latin typeface="+mn-lt"/>
              </a:rPr>
              <a:t>attractive </a:t>
            </a:r>
            <a:r>
              <a:rPr lang="en-US" sz="2400" dirty="0">
                <a:solidFill>
                  <a:srgbClr val="002060"/>
                </a:solidFill>
                <a:latin typeface="+mn-lt"/>
              </a:rPr>
              <a:t>and repulsive forces. </a:t>
            </a:r>
          </a:p>
        </p:txBody>
      </p:sp>
      <p:sp>
        <p:nvSpPr>
          <p:cNvPr id="15365" name="Rectangle 9"/>
          <p:cNvSpPr>
            <a:spLocks noChangeArrowheads="1"/>
          </p:cNvSpPr>
          <p:nvPr/>
        </p:nvSpPr>
        <p:spPr bwMode="auto">
          <a:xfrm>
            <a:off x="533400" y="3733800"/>
            <a:ext cx="80772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+mn-lt"/>
              </a:rPr>
              <a:t>Anisotropic interactions </a:t>
            </a:r>
            <a:r>
              <a:rPr lang="en-US" sz="2400" b="1" dirty="0" smtClean="0">
                <a:solidFill>
                  <a:srgbClr val="002060"/>
                </a:solidFill>
                <a:latin typeface="+mn-lt"/>
              </a:rPr>
              <a:t>– long range</a:t>
            </a:r>
            <a:endParaRPr lang="en-US" sz="2400" b="1" dirty="0">
              <a:solidFill>
                <a:srgbClr val="002060"/>
              </a:solidFill>
              <a:latin typeface="+mn-lt"/>
            </a:endParaRPr>
          </a:p>
          <a:p>
            <a:r>
              <a:rPr lang="en-US" sz="2400" dirty="0">
                <a:solidFill>
                  <a:srgbClr val="002060"/>
                </a:solidFill>
                <a:latin typeface="+mn-lt"/>
              </a:rPr>
              <a:t>	Electrostatic </a:t>
            </a:r>
            <a:r>
              <a:rPr lang="en-US" sz="2400" dirty="0" smtClean="0">
                <a:solidFill>
                  <a:srgbClr val="002060"/>
                </a:solidFill>
                <a:latin typeface="+mn-lt"/>
              </a:rPr>
              <a:t>interactions 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+mn-lt"/>
              </a:rPr>
              <a:t>		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ionic interactions </a:t>
            </a:r>
            <a:r>
              <a:rPr lang="en-US" sz="2400" dirty="0" smtClean="0">
                <a:solidFill>
                  <a:srgbClr val="FF0000"/>
                </a:solidFill>
                <a:latin typeface="+mn-lt"/>
              </a:rPr>
              <a:t>(salts)</a:t>
            </a:r>
            <a:endParaRPr lang="en-US" sz="2400" dirty="0">
              <a:solidFill>
                <a:srgbClr val="FF0000"/>
              </a:solidFill>
              <a:latin typeface="+mn-lt"/>
            </a:endParaRPr>
          </a:p>
          <a:p>
            <a:r>
              <a:rPr lang="en-US" sz="2400" dirty="0">
                <a:solidFill>
                  <a:srgbClr val="002060"/>
                </a:solidFill>
                <a:latin typeface="+mn-lt"/>
              </a:rPr>
              <a:t>	Strong and weak hydrogen bonds </a:t>
            </a:r>
          </a:p>
          <a:p>
            <a:r>
              <a:rPr lang="en-US" sz="2400" i="1" dirty="0">
                <a:solidFill>
                  <a:srgbClr val="002060"/>
                </a:solidFill>
                <a:latin typeface="+mn-lt"/>
              </a:rPr>
              <a:t>		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(O–H···O, C–H···O)</a:t>
            </a:r>
            <a:r>
              <a:rPr lang="en-US" sz="2400" dirty="0">
                <a:solidFill>
                  <a:srgbClr val="002060"/>
                </a:solidFill>
                <a:latin typeface="+mn-lt"/>
              </a:rPr>
              <a:t> </a:t>
            </a:r>
          </a:p>
          <a:p>
            <a:r>
              <a:rPr lang="en-US" sz="2400" i="1" dirty="0">
                <a:solidFill>
                  <a:srgbClr val="002060"/>
                </a:solidFill>
                <a:latin typeface="+mn-lt"/>
              </a:rPr>
              <a:t>	</a:t>
            </a:r>
            <a:r>
              <a:rPr lang="en-US" sz="2400" dirty="0" smtClean="0">
                <a:solidFill>
                  <a:srgbClr val="002060"/>
                </a:solidFill>
                <a:latin typeface="+mn-lt"/>
              </a:rPr>
              <a:t>Interactions </a:t>
            </a:r>
            <a:r>
              <a:rPr lang="en-US" sz="2400" dirty="0">
                <a:solidFill>
                  <a:srgbClr val="002060"/>
                </a:solidFill>
                <a:latin typeface="+mn-lt"/>
              </a:rPr>
              <a:t>between heteroatoms</a:t>
            </a:r>
          </a:p>
          <a:p>
            <a:r>
              <a:rPr lang="en-US" sz="2400" dirty="0">
                <a:solidFill>
                  <a:srgbClr val="002060"/>
                </a:solidFill>
                <a:latin typeface="+mn-lt"/>
              </a:rPr>
              <a:t>	 	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(halogen···halogen)</a:t>
            </a:r>
          </a:p>
        </p:txBody>
      </p:sp>
      <p:sp>
        <p:nvSpPr>
          <p:cNvPr id="15366" name="Rectangle 10"/>
          <p:cNvSpPr>
            <a:spLocks noChangeArrowheads="1"/>
          </p:cNvSpPr>
          <p:nvPr/>
        </p:nvSpPr>
        <p:spPr bwMode="auto">
          <a:xfrm>
            <a:off x="457200" y="2826603"/>
            <a:ext cx="8686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+mn-lt"/>
              </a:rPr>
              <a:t>Intermolecular interactions in </a:t>
            </a:r>
            <a:r>
              <a:rPr lang="en-US" sz="2400" b="1" dirty="0" smtClean="0">
                <a:solidFill>
                  <a:srgbClr val="002060"/>
                </a:solidFill>
                <a:latin typeface="+mn-lt"/>
              </a:rPr>
              <a:t>molecules are of two types </a:t>
            </a:r>
            <a:endParaRPr lang="en-US" sz="2400" b="1" dirty="0">
              <a:solidFill>
                <a:srgbClr val="002060"/>
              </a:solidFill>
              <a:latin typeface="+mn-lt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+mn-lt"/>
              </a:rPr>
              <a:t>	</a:t>
            </a:r>
            <a:endParaRPr lang="en-US" sz="2400" i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99598" y="3352800"/>
            <a:ext cx="46346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+mn-lt"/>
              </a:rPr>
              <a:t>Isotropic interactions – short range</a:t>
            </a:r>
            <a:endParaRPr lang="en-US" sz="2400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3256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304800" y="771942"/>
            <a:ext cx="88392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ea typeface="Times New Roman" pitchFamily="18" charset="0"/>
                <a:cs typeface="Arial" pitchFamily="34" charset="0"/>
              </a:rPr>
              <a:t>Interpenetration in 1D CPs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3399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ea typeface="Times New Roman" pitchFamily="18" charset="0"/>
                <a:cs typeface="Arial" pitchFamily="34" charset="0"/>
              </a:rPr>
              <a:t>  Interweaving of single stranded coordination polymers.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ea typeface="Times New Roman" pitchFamily="18" charset="0"/>
                <a:cs typeface="Arial" pitchFamily="34" charset="0"/>
              </a:rPr>
              <a:t>  Can lead to 1-D and 2-D entangled structures.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003399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 smtClean="0">
              <a:solidFill>
                <a:srgbClr val="003399"/>
              </a:solidFill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 smtClean="0">
              <a:solidFill>
                <a:srgbClr val="003399"/>
              </a:solidFill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232449" name="Picture 17"/>
          <p:cNvPicPr>
            <a:picLocks noChangeAspect="1" noChangeArrowheads="1"/>
          </p:cNvPicPr>
          <p:nvPr/>
        </p:nvPicPr>
        <p:blipFill>
          <a:blip r:embed="rId2" cstate="print"/>
          <a:srcRect b="15101"/>
          <a:stretch>
            <a:fillRect/>
          </a:stretch>
        </p:blipFill>
        <p:spPr bwMode="auto">
          <a:xfrm>
            <a:off x="1981200" y="3048000"/>
            <a:ext cx="5033682" cy="2201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200400" y="152400"/>
            <a:ext cx="2667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ea typeface="ahn2006-B" pitchFamily="18" charset="-127"/>
                <a:cs typeface="Arial" pitchFamily="34" charset="0"/>
              </a:rPr>
              <a:t>Interpenetration</a:t>
            </a:r>
          </a:p>
        </p:txBody>
      </p:sp>
    </p:spTree>
    <p:extLst>
      <p:ext uri="{BB962C8B-B14F-4D97-AF65-F5344CB8AC3E}">
        <p14:creationId xmlns:p14="http://schemas.microsoft.com/office/powerpoint/2010/main" val="254983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3400" y="685800"/>
            <a:ext cx="8077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7030A0"/>
                </a:solidFill>
                <a:ea typeface="Times New Roman" pitchFamily="18" charset="0"/>
                <a:cs typeface="Arial" pitchFamily="34" charset="0"/>
              </a:rPr>
              <a:t>Interpenetration in 2D CPs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003399"/>
              </a:solidFill>
              <a:ea typeface="Times New Roman" pitchFamily="18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3399"/>
                </a:solidFill>
                <a:ea typeface="Times New Roman" pitchFamily="18" charset="0"/>
                <a:cs typeface="Arial" pitchFamily="34" charset="0"/>
              </a:rPr>
              <a:t>  Mean planes of the nets interpenetrate either in a parallel or 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3399"/>
                </a:solidFill>
                <a:ea typeface="Times New Roman" pitchFamily="18" charset="0"/>
                <a:cs typeface="Arial" pitchFamily="34" charset="0"/>
              </a:rPr>
              <a:t>    an inclined fashion. </a:t>
            </a:r>
            <a:endParaRPr lang="en-US" sz="2400" dirty="0" smtClean="0">
              <a:solidFill>
                <a:srgbClr val="003399"/>
              </a:solidFill>
              <a:cs typeface="Arial" pitchFamily="34" charset="0"/>
            </a:endParaRPr>
          </a:p>
        </p:txBody>
      </p:sp>
      <p:pic>
        <p:nvPicPr>
          <p:cNvPr id="6" name="Picture 2" descr="T:\CEBookProject\JJVs\Drawing from GK\Item 23\parallel parallel interpenetr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590800"/>
            <a:ext cx="1752600" cy="1764362"/>
          </a:xfrm>
          <a:prstGeom prst="rect">
            <a:avLst/>
          </a:prstGeom>
          <a:noFill/>
        </p:spPr>
      </p:pic>
      <p:pic>
        <p:nvPicPr>
          <p:cNvPr id="7" name="Picture 3" descr="T:\CEBookProject\JJVs\Drawing from GK\Item 23\parallel parallel inclined interpenetr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2514600"/>
            <a:ext cx="2209800" cy="1536238"/>
          </a:xfrm>
          <a:prstGeom prst="rect">
            <a:avLst/>
          </a:prstGeom>
          <a:noFill/>
        </p:spPr>
      </p:pic>
      <p:pic>
        <p:nvPicPr>
          <p:cNvPr id="8" name="Picture 4" descr="T:\CEBookProject\JJVs\Drawing from GK\Item 23\diagonal diagonal inclined interpenetrati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590800"/>
            <a:ext cx="2057400" cy="1584530"/>
          </a:xfrm>
          <a:prstGeom prst="rect">
            <a:avLst/>
          </a:prstGeom>
          <a:noFill/>
        </p:spPr>
      </p:pic>
      <p:pic>
        <p:nvPicPr>
          <p:cNvPr id="9" name="Picture 5" descr="T:\CEBookProject\JJVs\Drawing from GK\Item 23\parallel diagonal inclined interpenetratio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2362200"/>
            <a:ext cx="2514600" cy="1618423"/>
          </a:xfrm>
          <a:prstGeom prst="rect">
            <a:avLst/>
          </a:prstGeom>
          <a:noFill/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57200" y="4876800"/>
            <a:ext cx="8229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Both"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ea typeface="Calibri" pitchFamily="34" charset="0"/>
                <a:cs typeface="Arial" pitchFamily="34" charset="0"/>
              </a:rPr>
              <a:t>Parallel interpenetration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Both"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ea typeface="Calibri" pitchFamily="34" charset="0"/>
                <a:cs typeface="Arial" pitchFamily="34" charset="0"/>
              </a:rPr>
              <a:t>parallel/parallel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Both"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ea typeface="Calibri" pitchFamily="34" charset="0"/>
                <a:cs typeface="Arial" pitchFamily="34" charset="0"/>
              </a:rPr>
              <a:t>diagonal/diagonal and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Both"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ea typeface="Calibri" pitchFamily="34" charset="0"/>
                <a:cs typeface="Arial" pitchFamily="34" charset="0"/>
              </a:rPr>
              <a:t>parallel/diagonal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3399"/>
              </a:solidFill>
              <a:effectLst/>
              <a:cs typeface="Arial" pitchFamily="34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3200400" y="4267200"/>
            <a:ext cx="533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ea typeface="Times New Roman" pitchFamily="18" charset="0"/>
                <a:cs typeface="Arial" pitchFamily="34" charset="0"/>
              </a:rPr>
              <a:t>b</a:t>
            </a: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990600" y="4267200"/>
            <a:ext cx="533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ea typeface="Times New Roman" pitchFamily="18" charset="0"/>
                <a:cs typeface="Arial" pitchFamily="34" charset="0"/>
              </a:rPr>
              <a:t>a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5410200" y="4343400"/>
            <a:ext cx="533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ea typeface="Times New Roman" pitchFamily="18" charset="0"/>
                <a:cs typeface="Arial" pitchFamily="34" charset="0"/>
              </a:rPr>
              <a:t>c</a:t>
            </a: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7772400" y="4267200"/>
            <a:ext cx="533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ea typeface="Times New Roman" pitchFamily="18" charset="0"/>
                <a:cs typeface="Arial" pitchFamily="34" charset="0"/>
              </a:rPr>
              <a:t>d</a:t>
            </a: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3200400" y="183177"/>
            <a:ext cx="2667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ea typeface="ahn2006-B" pitchFamily="18" charset="-127"/>
                <a:cs typeface="Arial" pitchFamily="34" charset="0"/>
              </a:rPr>
              <a:t>Interpenetration</a:t>
            </a:r>
          </a:p>
        </p:txBody>
      </p:sp>
    </p:spTree>
    <p:extLst>
      <p:ext uri="{BB962C8B-B14F-4D97-AF65-F5344CB8AC3E}">
        <p14:creationId xmlns:p14="http://schemas.microsoft.com/office/powerpoint/2010/main" val="425011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00" y="3657600"/>
            <a:ext cx="8763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3399"/>
                </a:solidFill>
                <a:cs typeface="Arial" pitchFamily="34" charset="0"/>
              </a:rPr>
              <a:t>12-fold interpenetration: </a:t>
            </a:r>
            <a:r>
              <a:rPr lang="en-US" sz="2400" dirty="0" smtClean="0">
                <a:solidFill>
                  <a:srgbClr val="003399"/>
                </a:solidFill>
                <a:cs typeface="Arial" pitchFamily="34" charset="0"/>
              </a:rPr>
              <a:t>[Cu(SO</a:t>
            </a:r>
            <a:r>
              <a:rPr lang="en-US" sz="2400" baseline="-25000" dirty="0" smtClean="0">
                <a:solidFill>
                  <a:srgbClr val="003399"/>
                </a:solidFill>
                <a:cs typeface="Arial" pitchFamily="34" charset="0"/>
              </a:rPr>
              <a:t>4</a:t>
            </a:r>
            <a:r>
              <a:rPr lang="en-US" sz="2400" dirty="0" smtClean="0">
                <a:solidFill>
                  <a:srgbClr val="003399"/>
                </a:solidFill>
                <a:cs typeface="Arial" pitchFamily="34" charset="0"/>
              </a:rPr>
              <a:t>)(L)(H</a:t>
            </a:r>
            <a:r>
              <a:rPr lang="en-US" sz="2400" baseline="-25000" dirty="0" smtClean="0">
                <a:solidFill>
                  <a:srgbClr val="003399"/>
                </a:solidFill>
                <a:cs typeface="Arial" pitchFamily="34" charset="0"/>
              </a:rPr>
              <a:t>2</a:t>
            </a:r>
            <a:r>
              <a:rPr lang="en-US" sz="2400" dirty="0" smtClean="0">
                <a:solidFill>
                  <a:srgbClr val="003399"/>
                </a:solidFill>
                <a:cs typeface="Arial" pitchFamily="34" charset="0"/>
              </a:rPr>
              <a:t>O)</a:t>
            </a:r>
            <a:r>
              <a:rPr lang="en-US" sz="2400" baseline="-25000" dirty="0" smtClean="0">
                <a:solidFill>
                  <a:srgbClr val="003399"/>
                </a:solidFill>
                <a:cs typeface="Arial" pitchFamily="34" charset="0"/>
              </a:rPr>
              <a:t>2</a:t>
            </a:r>
            <a:r>
              <a:rPr lang="en-US" sz="2400" dirty="0" smtClean="0">
                <a:solidFill>
                  <a:srgbClr val="003399"/>
                </a:solidFill>
                <a:cs typeface="Arial" pitchFamily="34" charset="0"/>
              </a:rPr>
              <a:t>] </a:t>
            </a:r>
          </a:p>
          <a:p>
            <a:r>
              <a:rPr lang="en-US" sz="2400" dirty="0" smtClean="0">
                <a:solidFill>
                  <a:srgbClr val="003399"/>
                </a:solidFill>
                <a:cs typeface="Arial" pitchFamily="34" charset="0"/>
              </a:rPr>
              <a:t>(L = </a:t>
            </a:r>
            <a:r>
              <a:rPr lang="en-US" sz="2400" i="1" dirty="0" smtClean="0">
                <a:solidFill>
                  <a:srgbClr val="003399"/>
                </a:solidFill>
                <a:cs typeface="Arial" pitchFamily="34" charset="0"/>
              </a:rPr>
              <a:t>N,N</a:t>
            </a:r>
            <a:r>
              <a:rPr lang="en-US" sz="2400" dirty="0" smtClean="0">
                <a:solidFill>
                  <a:srgbClr val="003399"/>
                </a:solidFill>
                <a:cs typeface="Arial" pitchFamily="34" charset="0"/>
              </a:rPr>
              <a:t>'-di(4-pyridyl)</a:t>
            </a:r>
            <a:r>
              <a:rPr lang="en-US" sz="2400" dirty="0" err="1" smtClean="0">
                <a:solidFill>
                  <a:srgbClr val="003399"/>
                </a:solidFill>
                <a:cs typeface="Arial" pitchFamily="34" charset="0"/>
              </a:rPr>
              <a:t>adipo</a:t>
            </a:r>
            <a:r>
              <a:rPr lang="en-US" sz="2400" dirty="0" smtClean="0">
                <a:solidFill>
                  <a:srgbClr val="003399"/>
                </a:solidFill>
                <a:cs typeface="Arial" pitchFamily="34" charset="0"/>
              </a:rPr>
              <a:t>-amide).</a:t>
            </a:r>
          </a:p>
          <a:p>
            <a:endParaRPr lang="en-US" sz="2400" dirty="0" smtClean="0">
              <a:solidFill>
                <a:srgbClr val="003399"/>
              </a:solidFill>
              <a:cs typeface="Arial" pitchFamily="34" charset="0"/>
            </a:endParaRPr>
          </a:p>
          <a:p>
            <a:r>
              <a:rPr lang="en-US" sz="2400" b="1" dirty="0" smtClean="0">
                <a:solidFill>
                  <a:srgbClr val="003399"/>
                </a:solidFill>
                <a:cs typeface="Arial" pitchFamily="34" charset="0"/>
              </a:rPr>
              <a:t>54-fold Interpenetration: </a:t>
            </a:r>
            <a:r>
              <a:rPr lang="pt-BR" sz="2400" dirty="0" smtClean="0">
                <a:solidFill>
                  <a:srgbClr val="003399"/>
                </a:solidFill>
                <a:cs typeface="Arial" pitchFamily="34" charset="0"/>
              </a:rPr>
              <a:t>[Ag</a:t>
            </a:r>
            <a:r>
              <a:rPr lang="pt-BR" sz="2400" baseline="-25000" dirty="0" smtClean="0">
                <a:solidFill>
                  <a:srgbClr val="003399"/>
                </a:solidFill>
                <a:cs typeface="Arial" pitchFamily="34" charset="0"/>
              </a:rPr>
              <a:t>3</a:t>
            </a:r>
            <a:r>
              <a:rPr lang="pt-BR" sz="2400" dirty="0" smtClean="0">
                <a:solidFill>
                  <a:srgbClr val="003399"/>
                </a:solidFill>
                <a:cs typeface="Arial" pitchFamily="34" charset="0"/>
              </a:rPr>
              <a:t>(OH)(H</a:t>
            </a:r>
            <a:r>
              <a:rPr lang="pt-BR" sz="2400" baseline="-25000" dirty="0" smtClean="0">
                <a:solidFill>
                  <a:srgbClr val="003399"/>
                </a:solidFill>
                <a:cs typeface="Arial" pitchFamily="34" charset="0"/>
              </a:rPr>
              <a:t>2</a:t>
            </a:r>
            <a:r>
              <a:rPr lang="pt-BR" sz="2400" dirty="0" smtClean="0">
                <a:solidFill>
                  <a:srgbClr val="003399"/>
                </a:solidFill>
                <a:cs typeface="Arial" pitchFamily="34" charset="0"/>
              </a:rPr>
              <a:t>O)</a:t>
            </a:r>
            <a:r>
              <a:rPr lang="pt-BR" sz="2400" baseline="-25000" dirty="0" smtClean="0">
                <a:solidFill>
                  <a:srgbClr val="003399"/>
                </a:solidFill>
                <a:cs typeface="Arial" pitchFamily="34" charset="0"/>
              </a:rPr>
              <a:t>2</a:t>
            </a:r>
            <a:r>
              <a:rPr lang="pt-BR" sz="2400" dirty="0" smtClean="0">
                <a:solidFill>
                  <a:srgbClr val="003399"/>
                </a:solidFill>
                <a:cs typeface="Arial" pitchFamily="34" charset="0"/>
              </a:rPr>
              <a:t>(Tipa)</a:t>
            </a:r>
            <a:r>
              <a:rPr lang="pt-BR" sz="2400" baseline="-25000" dirty="0" smtClean="0">
                <a:solidFill>
                  <a:srgbClr val="003399"/>
                </a:solidFill>
                <a:cs typeface="Arial" pitchFamily="34" charset="0"/>
              </a:rPr>
              <a:t>2.5</a:t>
            </a:r>
            <a:r>
              <a:rPr lang="pt-BR" sz="2400" dirty="0" smtClean="0">
                <a:solidFill>
                  <a:srgbClr val="003399"/>
                </a:solidFill>
                <a:cs typeface="Arial" pitchFamily="34" charset="0"/>
              </a:rPr>
              <a:t>] [Mo</a:t>
            </a:r>
            <a:r>
              <a:rPr lang="pt-BR" sz="2400" baseline="-25000" dirty="0" smtClean="0">
                <a:solidFill>
                  <a:srgbClr val="003399"/>
                </a:solidFill>
                <a:cs typeface="Arial" pitchFamily="34" charset="0"/>
              </a:rPr>
              <a:t>2</a:t>
            </a:r>
            <a:r>
              <a:rPr lang="pt-BR" sz="2400" dirty="0" smtClean="0">
                <a:solidFill>
                  <a:srgbClr val="003399"/>
                </a:solidFill>
                <a:cs typeface="Arial" pitchFamily="34" charset="0"/>
              </a:rPr>
              <a:t>O</a:t>
            </a:r>
            <a:r>
              <a:rPr lang="pt-BR" sz="2400" baseline="-25000" dirty="0" smtClean="0">
                <a:solidFill>
                  <a:srgbClr val="003399"/>
                </a:solidFill>
                <a:cs typeface="Arial" pitchFamily="34" charset="0"/>
              </a:rPr>
              <a:t>7</a:t>
            </a:r>
            <a:r>
              <a:rPr lang="pt-BR" sz="2400" dirty="0" smtClean="0">
                <a:solidFill>
                  <a:srgbClr val="003399"/>
                </a:solidFill>
                <a:cs typeface="Arial" pitchFamily="34" charset="0"/>
              </a:rPr>
              <a:t>] 4.5H</a:t>
            </a:r>
            <a:r>
              <a:rPr lang="pt-BR" sz="2400" baseline="-25000" dirty="0" smtClean="0">
                <a:solidFill>
                  <a:srgbClr val="003399"/>
                </a:solidFill>
                <a:cs typeface="Arial" pitchFamily="34" charset="0"/>
              </a:rPr>
              <a:t>2</a:t>
            </a:r>
            <a:r>
              <a:rPr lang="pt-BR" sz="2400" dirty="0" smtClean="0">
                <a:solidFill>
                  <a:srgbClr val="003399"/>
                </a:solidFill>
                <a:cs typeface="Arial" pitchFamily="34" charset="0"/>
              </a:rPr>
              <a:t>O (Tipa = tri(4-</a:t>
            </a:r>
            <a:r>
              <a:rPr lang="en-US" sz="2400" dirty="0" err="1" smtClean="0">
                <a:solidFill>
                  <a:srgbClr val="003399"/>
                </a:solidFill>
                <a:cs typeface="Arial" pitchFamily="34" charset="0"/>
              </a:rPr>
              <a:t>imidazolylphenyl</a:t>
            </a:r>
            <a:r>
              <a:rPr lang="en-US" sz="2400" dirty="0" smtClean="0">
                <a:solidFill>
                  <a:srgbClr val="003399"/>
                </a:solidFill>
                <a:cs typeface="Arial" pitchFamily="34" charset="0"/>
              </a:rPr>
              <a:t>)amine)</a:t>
            </a:r>
            <a:endParaRPr lang="en-US" sz="2400" dirty="0">
              <a:solidFill>
                <a:srgbClr val="003399"/>
              </a:solidFill>
              <a:cs typeface="Arial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990600" y="914400"/>
            <a:ext cx="4648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ea typeface="Times New Roman" pitchFamily="18" charset="0"/>
                <a:cs typeface="Arial" pitchFamily="34" charset="0"/>
              </a:rPr>
              <a:t>Interpenetration in 3D CPs</a:t>
            </a:r>
          </a:p>
        </p:txBody>
      </p:sp>
      <p:pic>
        <p:nvPicPr>
          <p:cNvPr id="7" name="Picture 2" descr="T:\CEBookProject\JJVs\Figures\Figure2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1219200"/>
            <a:ext cx="2057400" cy="1559003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457200" y="1828800"/>
            <a:ext cx="7010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3399"/>
                </a:solidFill>
                <a:cs typeface="Arial" pitchFamily="34" charset="0"/>
              </a:rPr>
              <a:t>Double interpenetration: </a:t>
            </a:r>
            <a:r>
              <a:rPr lang="en-US" sz="2400" dirty="0" smtClean="0">
                <a:solidFill>
                  <a:srgbClr val="003399"/>
                </a:solidFill>
                <a:cs typeface="Arial" pitchFamily="34" charset="0"/>
              </a:rPr>
              <a:t>[Zn</a:t>
            </a:r>
            <a:r>
              <a:rPr lang="en-US" sz="2400" baseline="-25000" dirty="0" smtClean="0">
                <a:solidFill>
                  <a:srgbClr val="003399"/>
                </a:solidFill>
                <a:cs typeface="Arial" pitchFamily="34" charset="0"/>
              </a:rPr>
              <a:t>4</a:t>
            </a:r>
            <a:r>
              <a:rPr lang="en-US" sz="2400" dirty="0" smtClean="0">
                <a:solidFill>
                  <a:srgbClr val="003399"/>
                </a:solidFill>
                <a:cs typeface="Arial" pitchFamily="34" charset="0"/>
              </a:rPr>
              <a:t>O{(O</a:t>
            </a:r>
            <a:r>
              <a:rPr lang="en-US" sz="2400" baseline="-25000" dirty="0" smtClean="0">
                <a:solidFill>
                  <a:srgbClr val="003399"/>
                </a:solidFill>
                <a:cs typeface="Arial" pitchFamily="34" charset="0"/>
              </a:rPr>
              <a:t>2</a:t>
            </a:r>
            <a:r>
              <a:rPr lang="en-US" sz="2400" dirty="0" smtClean="0">
                <a:solidFill>
                  <a:srgbClr val="003399"/>
                </a:solidFill>
                <a:cs typeface="Arial" pitchFamily="34" charset="0"/>
              </a:rPr>
              <a:t>C)</a:t>
            </a:r>
            <a:r>
              <a:rPr lang="en-US" sz="2400" baseline="-25000" dirty="0" smtClean="0">
                <a:solidFill>
                  <a:srgbClr val="003399"/>
                </a:solidFill>
                <a:cs typeface="Arial" pitchFamily="34" charset="0"/>
              </a:rPr>
              <a:t>2</a:t>
            </a:r>
            <a:r>
              <a:rPr lang="en-US" sz="2400" dirty="0" smtClean="0">
                <a:solidFill>
                  <a:srgbClr val="003399"/>
                </a:solidFill>
                <a:cs typeface="Arial" pitchFamily="34" charset="0"/>
              </a:rPr>
              <a:t>R)</a:t>
            </a:r>
            <a:r>
              <a:rPr lang="en-US" sz="2400" baseline="-25000" dirty="0" smtClean="0">
                <a:solidFill>
                  <a:srgbClr val="003399"/>
                </a:solidFill>
                <a:cs typeface="Arial" pitchFamily="34" charset="0"/>
              </a:rPr>
              <a:t>3</a:t>
            </a:r>
            <a:r>
              <a:rPr lang="en-US" sz="2400" dirty="0" smtClean="0">
                <a:solidFill>
                  <a:srgbClr val="003399"/>
                </a:solidFill>
                <a:cs typeface="Arial" pitchFamily="34" charset="0"/>
              </a:rPr>
              <a:t>}] </a:t>
            </a:r>
          </a:p>
          <a:p>
            <a:r>
              <a:rPr lang="en-US" sz="2400" dirty="0" smtClean="0">
                <a:solidFill>
                  <a:srgbClr val="003399"/>
                </a:solidFill>
                <a:cs typeface="Arial" pitchFamily="34" charset="0"/>
              </a:rPr>
              <a:t>(where (O</a:t>
            </a:r>
            <a:r>
              <a:rPr lang="en-US" sz="2400" baseline="-25000" dirty="0" smtClean="0">
                <a:solidFill>
                  <a:srgbClr val="003399"/>
                </a:solidFill>
                <a:cs typeface="Arial" pitchFamily="34" charset="0"/>
              </a:rPr>
              <a:t>2</a:t>
            </a:r>
            <a:r>
              <a:rPr lang="en-US" sz="2400" dirty="0" smtClean="0">
                <a:solidFill>
                  <a:srgbClr val="003399"/>
                </a:solidFill>
                <a:cs typeface="Arial" pitchFamily="34" charset="0"/>
              </a:rPr>
              <a:t>C)</a:t>
            </a:r>
            <a:r>
              <a:rPr lang="en-US" sz="2400" baseline="-25000" dirty="0" smtClean="0">
                <a:solidFill>
                  <a:srgbClr val="003399"/>
                </a:solidFill>
                <a:cs typeface="Arial" pitchFamily="34" charset="0"/>
              </a:rPr>
              <a:t>2</a:t>
            </a:r>
            <a:r>
              <a:rPr lang="en-US" sz="2400" dirty="0" smtClean="0">
                <a:solidFill>
                  <a:srgbClr val="003399"/>
                </a:solidFill>
                <a:cs typeface="Arial" pitchFamily="34" charset="0"/>
              </a:rPr>
              <a:t>R = various linear </a:t>
            </a:r>
            <a:r>
              <a:rPr lang="en-US" sz="2400" dirty="0" err="1" smtClean="0">
                <a:solidFill>
                  <a:srgbClr val="003399"/>
                </a:solidFill>
                <a:cs typeface="Arial" pitchFamily="34" charset="0"/>
              </a:rPr>
              <a:t>dicarboxylates</a:t>
            </a:r>
            <a:r>
              <a:rPr lang="en-US" sz="2400" dirty="0" smtClean="0">
                <a:solidFill>
                  <a:srgbClr val="003399"/>
                </a:solidFill>
                <a:cs typeface="Arial" pitchFamily="34" charset="0"/>
              </a:rPr>
              <a:t>)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3200400" y="152400"/>
            <a:ext cx="2667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ea typeface="ahn2006-B" pitchFamily="18" charset="-127"/>
                <a:cs typeface="Arial" pitchFamily="34" charset="0"/>
              </a:rPr>
              <a:t>Interpenetration</a:t>
            </a:r>
          </a:p>
        </p:txBody>
      </p:sp>
    </p:spTree>
    <p:extLst>
      <p:ext uri="{BB962C8B-B14F-4D97-AF65-F5344CB8AC3E}">
        <p14:creationId xmlns:p14="http://schemas.microsoft.com/office/powerpoint/2010/main" val="148315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1"/>
          <p:cNvSpPr>
            <a:spLocks noChangeArrowheads="1"/>
          </p:cNvSpPr>
          <p:nvPr/>
        </p:nvSpPr>
        <p:spPr bwMode="auto">
          <a:xfrm>
            <a:off x="990600" y="609600"/>
            <a:ext cx="7010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ea typeface="Calibri" pitchFamily="34" charset="0"/>
                <a:cs typeface="Arial" pitchFamily="34" charset="0"/>
              </a:rPr>
              <a:t>Porous Coordination Polymers (PCPs) or MOFs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cs typeface="Arial" pitchFamily="34" charset="0"/>
            </a:endParaRPr>
          </a:p>
        </p:txBody>
      </p:sp>
      <p:sp>
        <p:nvSpPr>
          <p:cNvPr id="110597" name="Rectangle 5"/>
          <p:cNvSpPr>
            <a:spLocks noChangeArrowheads="1"/>
          </p:cNvSpPr>
          <p:nvPr/>
        </p:nvSpPr>
        <p:spPr bwMode="auto">
          <a:xfrm>
            <a:off x="228600" y="1371600"/>
            <a:ext cx="86106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ea typeface="Calibri" pitchFamily="34" charset="0"/>
                <a:cs typeface="Arial" pitchFamily="34" charset="0"/>
              </a:rPr>
              <a:t>Porosity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ea typeface="Calibri" pitchFamily="34" charset="0"/>
                <a:cs typeface="Arial" pitchFamily="34" charset="0"/>
              </a:rPr>
              <a:t>   An important property of </a:t>
            </a:r>
            <a:r>
              <a:rPr lang="en-US" sz="2400" dirty="0" smtClean="0">
                <a:solidFill>
                  <a:srgbClr val="003399"/>
                </a:solidFill>
                <a:ea typeface="Calibri" pitchFamily="34" charset="0"/>
                <a:cs typeface="Arial" pitchFamily="34" charset="0"/>
              </a:rPr>
              <a:t>CPs.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 smtClean="0">
              <a:solidFill>
                <a:srgbClr val="003399"/>
              </a:solidFill>
              <a:ea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ea typeface="Calibri" pitchFamily="34" charset="0"/>
                <a:cs typeface="Arial" pitchFamily="34" charset="0"/>
              </a:rPr>
              <a:t>Potential applications: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ea typeface="Calibri" pitchFamily="34" charset="0"/>
                <a:cs typeface="Arial" pitchFamily="34" charset="0"/>
              </a:rPr>
              <a:t>gas and liquid storage, separation, ion exchange, heterogeneous catalysis, sensing, nanoreactors and drug delivery.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 smtClean="0">
              <a:solidFill>
                <a:srgbClr val="003399"/>
              </a:solidFill>
              <a:ea typeface="Calibri" pitchFamily="34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3399"/>
                </a:solidFill>
                <a:ea typeface="Calibri" pitchFamily="34" charset="0"/>
                <a:cs typeface="Arial" pitchFamily="34" charset="0"/>
              </a:rPr>
              <a:t>Voids, cavities and channels: </a:t>
            </a:r>
            <a:r>
              <a:rPr lang="en-US" sz="2400" dirty="0" smtClean="0">
                <a:solidFill>
                  <a:srgbClr val="003399"/>
                </a:solidFill>
                <a:ea typeface="Calibri" pitchFamily="34" charset="0"/>
                <a:cs typeface="Arial" pitchFamily="34" charset="0"/>
              </a:rPr>
              <a:t>determined by nature of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ea typeface="Calibri" pitchFamily="34" charset="0"/>
                <a:cs typeface="Arial" pitchFamily="34" charset="0"/>
              </a:rPr>
              <a:t>crystal packing features of CPs.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 smtClean="0">
              <a:solidFill>
                <a:srgbClr val="003399"/>
              </a:solidFill>
              <a:ea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ea typeface="Calibri" pitchFamily="34" charset="0"/>
                <a:cs typeface="Arial" pitchFamily="34" charset="0"/>
              </a:rPr>
              <a:t>Interpenetration reduces the pore sizes.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 smtClean="0">
              <a:solidFill>
                <a:srgbClr val="003399"/>
              </a:solidFill>
              <a:ea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24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1"/>
          <p:cNvSpPr>
            <a:spLocks noChangeArrowheads="1"/>
          </p:cNvSpPr>
          <p:nvPr/>
        </p:nvSpPr>
        <p:spPr bwMode="auto">
          <a:xfrm>
            <a:off x="228600" y="762000"/>
            <a:ext cx="8534400" cy="4693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3399"/>
                </a:solidFill>
                <a:cs typeface="Arial" pitchFamily="34" charset="0"/>
              </a:rPr>
              <a:t>Interesting characteristics of porous MOFs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3399"/>
                </a:solidFill>
                <a:cs typeface="Arial" pitchFamily="34" charset="0"/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3399"/>
                </a:solidFill>
                <a:cs typeface="Arial" pitchFamily="34" charset="0"/>
              </a:rPr>
              <a:t>Specific surface area (1000-6000 m</a:t>
            </a:r>
            <a:r>
              <a:rPr lang="en-US" sz="2400" baseline="30000" dirty="0" smtClean="0">
                <a:solidFill>
                  <a:srgbClr val="003399"/>
                </a:solidFill>
                <a:cs typeface="Arial" pitchFamily="34" charset="0"/>
              </a:rPr>
              <a:t>2</a:t>
            </a:r>
            <a:r>
              <a:rPr lang="en-US" sz="2400" dirty="0" smtClean="0">
                <a:solidFill>
                  <a:srgbClr val="003399"/>
                </a:solidFill>
                <a:cs typeface="Arial" pitchFamily="34" charset="0"/>
              </a:rPr>
              <a:t> g</a:t>
            </a:r>
            <a:r>
              <a:rPr lang="en-US" sz="2400" baseline="30000" dirty="0" smtClean="0">
                <a:solidFill>
                  <a:srgbClr val="003399"/>
                </a:solidFill>
                <a:cs typeface="Arial" pitchFamily="34" charset="0"/>
              </a:rPr>
              <a:t>-1</a:t>
            </a:r>
            <a:r>
              <a:rPr lang="en-US" sz="2400" dirty="0" smtClean="0">
                <a:solidFill>
                  <a:srgbClr val="003399"/>
                </a:solidFill>
                <a:cs typeface="Arial" pitchFamily="34" charset="0"/>
              </a:rPr>
              <a:t>)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3399"/>
                </a:solidFill>
                <a:cs typeface="Arial" pitchFamily="34" charset="0"/>
              </a:rPr>
              <a:t>versus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3399"/>
                </a:solidFill>
                <a:cs typeface="Arial" pitchFamily="34" charset="0"/>
              </a:rPr>
              <a:t>conventional </a:t>
            </a:r>
            <a:r>
              <a:rPr lang="en-US" sz="2400" dirty="0" err="1" smtClean="0">
                <a:solidFill>
                  <a:srgbClr val="003399"/>
                </a:solidFill>
                <a:cs typeface="Arial" pitchFamily="34" charset="0"/>
              </a:rPr>
              <a:t>zeolites</a:t>
            </a:r>
            <a:r>
              <a:rPr lang="en-US" sz="2400" dirty="0" smtClean="0">
                <a:solidFill>
                  <a:srgbClr val="003399"/>
                </a:solidFill>
                <a:cs typeface="Arial" pitchFamily="34" charset="0"/>
              </a:rPr>
              <a:t> (~500 m</a:t>
            </a:r>
            <a:r>
              <a:rPr lang="en-US" sz="2400" baseline="30000" dirty="0" smtClean="0">
                <a:solidFill>
                  <a:srgbClr val="003399"/>
                </a:solidFill>
                <a:cs typeface="Arial" pitchFamily="34" charset="0"/>
              </a:rPr>
              <a:t>2</a:t>
            </a:r>
            <a:r>
              <a:rPr lang="en-US" sz="2400" dirty="0" smtClean="0">
                <a:solidFill>
                  <a:srgbClr val="003399"/>
                </a:solidFill>
                <a:cs typeface="Arial" pitchFamily="34" charset="0"/>
              </a:rPr>
              <a:t> g</a:t>
            </a:r>
            <a:r>
              <a:rPr lang="en-US" sz="2400" baseline="30000" dirty="0" smtClean="0">
                <a:solidFill>
                  <a:srgbClr val="003399"/>
                </a:solidFill>
                <a:cs typeface="Arial" pitchFamily="34" charset="0"/>
              </a:rPr>
              <a:t>-1</a:t>
            </a:r>
            <a:r>
              <a:rPr lang="en-US" sz="2400" dirty="0" smtClean="0">
                <a:solidFill>
                  <a:srgbClr val="003399"/>
                </a:solidFill>
                <a:cs typeface="Arial" pitchFamily="34" charset="0"/>
              </a:rPr>
              <a:t>)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003399"/>
              </a:solidFill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003399"/>
              </a:solidFill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3399"/>
                </a:solidFill>
                <a:cs typeface="Arial" pitchFamily="34" charset="0"/>
              </a:rPr>
              <a:t>Trap various gases such as H</a:t>
            </a:r>
            <a:r>
              <a:rPr lang="en-US" sz="2400" b="1" baseline="-25000" dirty="0" smtClean="0">
                <a:solidFill>
                  <a:srgbClr val="003399"/>
                </a:solidFill>
                <a:cs typeface="Arial" pitchFamily="34" charset="0"/>
              </a:rPr>
              <a:t>2</a:t>
            </a:r>
            <a:r>
              <a:rPr lang="en-US" sz="2400" b="1" dirty="0" smtClean="0">
                <a:solidFill>
                  <a:srgbClr val="003399"/>
                </a:solidFill>
                <a:cs typeface="Arial" pitchFamily="34" charset="0"/>
              </a:rPr>
              <a:t>, CO</a:t>
            </a:r>
            <a:r>
              <a:rPr lang="en-US" sz="2400" b="1" baseline="-25000" dirty="0" smtClean="0">
                <a:solidFill>
                  <a:srgbClr val="003399"/>
                </a:solidFill>
                <a:cs typeface="Arial" pitchFamily="34" charset="0"/>
              </a:rPr>
              <a:t>2</a:t>
            </a:r>
            <a:r>
              <a:rPr lang="en-US" sz="2400" b="1" dirty="0" smtClean="0">
                <a:solidFill>
                  <a:srgbClr val="003399"/>
                </a:solidFill>
                <a:cs typeface="Arial" pitchFamily="34" charset="0"/>
              </a:rPr>
              <a:t> and CH</a:t>
            </a:r>
            <a:r>
              <a:rPr lang="en-US" sz="2400" b="1" baseline="-25000" dirty="0" smtClean="0">
                <a:solidFill>
                  <a:srgbClr val="003399"/>
                </a:solidFill>
                <a:cs typeface="Arial" pitchFamily="34" charset="0"/>
              </a:rPr>
              <a:t>4</a:t>
            </a:r>
            <a:endParaRPr lang="en-US" sz="2400" b="1" dirty="0" smtClean="0">
              <a:solidFill>
                <a:srgbClr val="003399"/>
              </a:solidFill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003399"/>
              </a:solidFill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003399"/>
              </a:solidFill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3399"/>
                </a:solidFill>
                <a:cs typeface="Arial" pitchFamily="34" charset="0"/>
              </a:rPr>
              <a:t>Importance: </a:t>
            </a:r>
            <a:r>
              <a:rPr lang="en-US" sz="2400" dirty="0" smtClean="0">
                <a:solidFill>
                  <a:srgbClr val="003399"/>
                </a:solidFill>
                <a:cs typeface="Arial" pitchFamily="34" charset="0"/>
              </a:rPr>
              <a:t>Energy storage, capture CO</a:t>
            </a:r>
            <a:r>
              <a:rPr lang="en-US" sz="2400" baseline="-25000" dirty="0" smtClean="0">
                <a:solidFill>
                  <a:srgbClr val="003399"/>
                </a:solidFill>
                <a:cs typeface="Arial" pitchFamily="34" charset="0"/>
              </a:rPr>
              <a:t>2</a:t>
            </a:r>
            <a:r>
              <a:rPr lang="en-US" sz="2400" dirty="0" smtClean="0">
                <a:solidFill>
                  <a:srgbClr val="003399"/>
                </a:solidFill>
                <a:cs typeface="Arial" pitchFamily="34" charset="0"/>
              </a:rPr>
              <a:t> emissions.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003399"/>
              </a:solidFill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90800" y="238780"/>
            <a:ext cx="39510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7030A0"/>
                </a:solidFill>
                <a:ea typeface="Calibri" pitchFamily="34" charset="0"/>
                <a:cs typeface="Arial" pitchFamily="34" charset="0"/>
              </a:rPr>
              <a:t>Gas Sorption and Storage</a:t>
            </a:r>
          </a:p>
        </p:txBody>
      </p:sp>
    </p:spTree>
    <p:extLst>
      <p:ext uri="{BB962C8B-B14F-4D97-AF65-F5344CB8AC3E}">
        <p14:creationId xmlns:p14="http://schemas.microsoft.com/office/powerpoint/2010/main" val="246068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762000"/>
            <a:ext cx="89916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400" dirty="0" smtClean="0">
                <a:solidFill>
                  <a:srgbClr val="003399"/>
                </a:solidFill>
                <a:cs typeface="Arial" pitchFamily="34" charset="0"/>
              </a:rPr>
              <a:t>Space inside the pore used as a reaction vessel </a:t>
            </a:r>
          </a:p>
          <a:p>
            <a:pPr algn="ctr">
              <a:buFont typeface="Arial" pitchFamily="34" charset="0"/>
              <a:buChar char="•"/>
            </a:pPr>
            <a:endParaRPr lang="en-US" sz="2400" dirty="0" smtClean="0">
              <a:solidFill>
                <a:srgbClr val="003399"/>
              </a:solidFill>
              <a:cs typeface="Arial" pitchFamily="34" charset="0"/>
            </a:endParaRPr>
          </a:p>
          <a:p>
            <a:pPr algn="ctr"/>
            <a:r>
              <a:rPr lang="en-US" sz="2400" dirty="0" smtClean="0">
                <a:solidFill>
                  <a:srgbClr val="003399"/>
                </a:solidFill>
                <a:cs typeface="Arial" pitchFamily="34" charset="0"/>
              </a:rPr>
              <a:t>Ligands lining the pores exposed and accessible for reaction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745687" y="314980"/>
            <a:ext cx="56457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  <a:cs typeface="Arial" pitchFamily="34" charset="0"/>
              </a:rPr>
              <a:t>Postsynthetic Modifications of MOFs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81000" y="3048000"/>
            <a:ext cx="8272602" cy="2590800"/>
            <a:chOff x="381000" y="2667000"/>
            <a:chExt cx="8272602" cy="2590800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114800" y="2743200"/>
              <a:ext cx="4538802" cy="243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Right Arrow 8"/>
            <p:cNvSpPr/>
            <p:nvPr/>
          </p:nvSpPr>
          <p:spPr>
            <a:xfrm>
              <a:off x="2727995" y="3733800"/>
              <a:ext cx="1524000" cy="1524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381000" y="2667000"/>
              <a:ext cx="2347538" cy="2590800"/>
              <a:chOff x="381000" y="2667000"/>
              <a:chExt cx="2347538" cy="2590800"/>
            </a:xfrm>
          </p:grpSpPr>
          <p:pic>
            <p:nvPicPr>
              <p:cNvPr id="8" name="Picture 8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33400" y="2819400"/>
                <a:ext cx="2195138" cy="2438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381000" y="2667000"/>
                <a:ext cx="457200" cy="381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0234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28600" y="1066800"/>
            <a:ext cx="86106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 smtClean="0">
                <a:solidFill>
                  <a:srgbClr val="003399"/>
                </a:solidFill>
                <a:cs typeface="Arial" pitchFamily="34" charset="0"/>
              </a:rPr>
              <a:t>Gas storage:</a:t>
            </a:r>
            <a:r>
              <a:rPr lang="en-US" sz="2400" dirty="0" smtClean="0">
                <a:solidFill>
                  <a:srgbClr val="003399"/>
                </a:solidFill>
                <a:cs typeface="Arial" pitchFamily="34" charset="0"/>
              </a:rPr>
              <a:t> 	Storage of H</a:t>
            </a:r>
            <a:r>
              <a:rPr lang="en-US" sz="2400" baseline="-25000" dirty="0" smtClean="0">
                <a:solidFill>
                  <a:srgbClr val="003399"/>
                </a:solidFill>
                <a:cs typeface="Arial" pitchFamily="34" charset="0"/>
              </a:rPr>
              <a:t>2</a:t>
            </a:r>
            <a:r>
              <a:rPr lang="en-US" sz="2400" dirty="0" smtClean="0">
                <a:solidFill>
                  <a:srgbClr val="003399"/>
                </a:solidFill>
                <a:cs typeface="Arial" pitchFamily="34" charset="0"/>
              </a:rPr>
              <a:t>, CH</a:t>
            </a:r>
            <a:r>
              <a:rPr lang="en-US" sz="2400" baseline="-25000" dirty="0" smtClean="0">
                <a:solidFill>
                  <a:srgbClr val="003399"/>
                </a:solidFill>
                <a:cs typeface="Arial" pitchFamily="34" charset="0"/>
              </a:rPr>
              <a:t>4</a:t>
            </a:r>
            <a:r>
              <a:rPr lang="en-US" sz="2400" dirty="0" smtClean="0">
                <a:solidFill>
                  <a:srgbClr val="003399"/>
                </a:solidFill>
                <a:cs typeface="Arial" pitchFamily="34" charset="0"/>
              </a:rPr>
              <a:t>, CO</a:t>
            </a:r>
            <a:r>
              <a:rPr lang="en-US" sz="2400" baseline="-25000" dirty="0" smtClean="0">
                <a:solidFill>
                  <a:srgbClr val="003399"/>
                </a:solidFill>
                <a:cs typeface="Arial" pitchFamily="34" charset="0"/>
              </a:rPr>
              <a:t>2</a:t>
            </a:r>
            <a:r>
              <a:rPr lang="en-US" sz="2400" dirty="0" smtClean="0">
                <a:solidFill>
                  <a:srgbClr val="003399"/>
                </a:solidFill>
                <a:cs typeface="Arial" pitchFamily="34" charset="0"/>
              </a:rPr>
              <a:t>, C</a:t>
            </a:r>
            <a:r>
              <a:rPr lang="en-US" sz="2400" baseline="-25000" dirty="0" smtClean="0">
                <a:solidFill>
                  <a:srgbClr val="003399"/>
                </a:solidFill>
                <a:cs typeface="Arial" pitchFamily="34" charset="0"/>
              </a:rPr>
              <a:t>2</a:t>
            </a:r>
            <a:r>
              <a:rPr lang="en-US" sz="2400" dirty="0" smtClean="0">
                <a:solidFill>
                  <a:srgbClr val="003399"/>
                </a:solidFill>
                <a:cs typeface="Arial" pitchFamily="34" charset="0"/>
              </a:rPr>
              <a:t>H</a:t>
            </a:r>
            <a:r>
              <a:rPr lang="en-US" sz="2400" baseline="-25000" dirty="0" smtClean="0">
                <a:solidFill>
                  <a:srgbClr val="003399"/>
                </a:solidFill>
                <a:cs typeface="Arial" pitchFamily="34" charset="0"/>
              </a:rPr>
              <a:t>2</a:t>
            </a:r>
            <a:r>
              <a:rPr lang="en-US" sz="2400" dirty="0" smtClean="0">
                <a:solidFill>
                  <a:srgbClr val="003399"/>
                </a:solidFill>
                <a:cs typeface="Arial" pitchFamily="34" charset="0"/>
              </a:rPr>
              <a:t> </a:t>
            </a:r>
          </a:p>
          <a:p>
            <a:pPr>
              <a:buFont typeface="Arial" pitchFamily="34" charset="0"/>
              <a:buChar char="•"/>
            </a:pPr>
            <a:endParaRPr lang="en-US" sz="1200" dirty="0" smtClean="0">
              <a:solidFill>
                <a:srgbClr val="003399"/>
              </a:solidFill>
              <a:cs typeface="Arial" pitchFamily="34" charset="0"/>
            </a:endParaRPr>
          </a:p>
          <a:p>
            <a:r>
              <a:rPr lang="en-US" sz="2400" b="1" dirty="0" smtClean="0">
                <a:solidFill>
                  <a:srgbClr val="003399"/>
                </a:solidFill>
                <a:cs typeface="Arial" pitchFamily="34" charset="0"/>
              </a:rPr>
              <a:t>Magnetic: 	</a:t>
            </a:r>
            <a:r>
              <a:rPr lang="en-US" sz="2400" dirty="0" smtClean="0">
                <a:solidFill>
                  <a:srgbClr val="003399"/>
                </a:solidFill>
                <a:cs typeface="Arial" pitchFamily="34" charset="0"/>
              </a:rPr>
              <a:t>Magnetic Ordering, Spin Crossover, </a:t>
            </a:r>
            <a:r>
              <a:rPr lang="en-US" sz="2400" dirty="0" err="1" smtClean="0">
                <a:solidFill>
                  <a:srgbClr val="003399"/>
                </a:solidFill>
                <a:cs typeface="Arial" pitchFamily="34" charset="0"/>
              </a:rPr>
              <a:t>ferro</a:t>
            </a:r>
            <a:r>
              <a:rPr lang="en-US" sz="2400" dirty="0" smtClean="0">
                <a:solidFill>
                  <a:srgbClr val="003399"/>
                </a:solidFill>
                <a:cs typeface="Arial" pitchFamily="34" charset="0"/>
              </a:rPr>
              <a:t>-, </a:t>
            </a:r>
            <a:r>
              <a:rPr lang="en-US" sz="2400" dirty="0" err="1" smtClean="0">
                <a:solidFill>
                  <a:srgbClr val="003399"/>
                </a:solidFill>
                <a:cs typeface="Arial" pitchFamily="34" charset="0"/>
              </a:rPr>
              <a:t>ferri</a:t>
            </a:r>
            <a:r>
              <a:rPr lang="en-US" sz="2400" dirty="0" smtClean="0">
                <a:solidFill>
                  <a:srgbClr val="003399"/>
                </a:solidFill>
                <a:cs typeface="Arial" pitchFamily="34" charset="0"/>
              </a:rPr>
              <a:t>-, 			</a:t>
            </a:r>
            <a:r>
              <a:rPr lang="en-US" sz="2400" dirty="0" err="1" smtClean="0">
                <a:solidFill>
                  <a:srgbClr val="003399"/>
                </a:solidFill>
                <a:cs typeface="Arial" pitchFamily="34" charset="0"/>
              </a:rPr>
              <a:t>antiferro</a:t>
            </a:r>
            <a:r>
              <a:rPr lang="en-US" sz="2400" dirty="0" smtClean="0">
                <a:solidFill>
                  <a:srgbClr val="003399"/>
                </a:solidFill>
                <a:cs typeface="Arial" pitchFamily="34" charset="0"/>
              </a:rPr>
              <a:t>-magnetic materials</a:t>
            </a:r>
          </a:p>
          <a:p>
            <a:pPr>
              <a:buFont typeface="Arial" pitchFamily="34" charset="0"/>
              <a:buChar char="•"/>
            </a:pPr>
            <a:endParaRPr lang="en-US" sz="1200" dirty="0" smtClean="0">
              <a:solidFill>
                <a:srgbClr val="003399"/>
              </a:solidFill>
              <a:cs typeface="Arial" pitchFamily="34" charset="0"/>
            </a:endParaRPr>
          </a:p>
          <a:p>
            <a:r>
              <a:rPr lang="en-US" sz="2400" b="1" dirty="0" smtClean="0">
                <a:solidFill>
                  <a:srgbClr val="003399"/>
                </a:solidFill>
                <a:cs typeface="Arial" pitchFamily="34" charset="0"/>
              </a:rPr>
              <a:t>Optic:</a:t>
            </a:r>
            <a:r>
              <a:rPr lang="en-US" sz="2400" dirty="0" smtClean="0">
                <a:solidFill>
                  <a:srgbClr val="003399"/>
                </a:solidFill>
                <a:cs typeface="Arial" pitchFamily="34" charset="0"/>
              </a:rPr>
              <a:t> 		Luminescence and Sensing, Nonlinear Optical 			Properties, Birefringence</a:t>
            </a:r>
          </a:p>
          <a:p>
            <a:pPr>
              <a:buFont typeface="Arial" pitchFamily="34" charset="0"/>
              <a:buChar char="•"/>
            </a:pPr>
            <a:endParaRPr lang="en-US" sz="1200" dirty="0" smtClean="0">
              <a:solidFill>
                <a:srgbClr val="003399"/>
              </a:solidFill>
              <a:cs typeface="Arial" pitchFamily="34" charset="0"/>
            </a:endParaRPr>
          </a:p>
          <a:p>
            <a:r>
              <a:rPr lang="en-US" sz="2400" b="1" dirty="0" smtClean="0">
                <a:solidFill>
                  <a:srgbClr val="003399"/>
                </a:solidFill>
                <a:cs typeface="Arial" pitchFamily="34" charset="0"/>
              </a:rPr>
              <a:t>Electric: 	</a:t>
            </a:r>
            <a:r>
              <a:rPr lang="en-US" sz="2400" dirty="0" smtClean="0">
                <a:solidFill>
                  <a:srgbClr val="003399"/>
                </a:solidFill>
                <a:cs typeface="Arial" pitchFamily="34" charset="0"/>
              </a:rPr>
              <a:t>Proton and electron conductivity, Ferroelectricity, 			Multi-</a:t>
            </a:r>
            <a:r>
              <a:rPr lang="en-US" sz="2400" dirty="0" err="1" smtClean="0">
                <a:solidFill>
                  <a:srgbClr val="003399"/>
                </a:solidFill>
                <a:cs typeface="Arial" pitchFamily="34" charset="0"/>
              </a:rPr>
              <a:t>ferroics</a:t>
            </a:r>
            <a:endParaRPr lang="en-US" sz="2400" dirty="0" smtClean="0">
              <a:solidFill>
                <a:srgbClr val="003399"/>
              </a:solidFill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sz="1200" dirty="0" smtClean="0">
              <a:solidFill>
                <a:srgbClr val="003399"/>
              </a:solidFill>
              <a:cs typeface="Arial" pitchFamily="34" charset="0"/>
            </a:endParaRPr>
          </a:p>
          <a:p>
            <a:r>
              <a:rPr lang="en-US" sz="2400" b="1" dirty="0" smtClean="0">
                <a:solidFill>
                  <a:srgbClr val="003399"/>
                </a:solidFill>
                <a:cs typeface="Arial" pitchFamily="34" charset="0"/>
              </a:rPr>
              <a:t>Thermal:</a:t>
            </a:r>
            <a:r>
              <a:rPr lang="en-US" sz="2400" dirty="0" smtClean="0">
                <a:solidFill>
                  <a:srgbClr val="003399"/>
                </a:solidFill>
                <a:cs typeface="Arial" pitchFamily="34" charset="0"/>
              </a:rPr>
              <a:t> 	Negative Thermal Expansion</a:t>
            </a:r>
          </a:p>
          <a:p>
            <a:pPr>
              <a:buFont typeface="Arial" pitchFamily="34" charset="0"/>
              <a:buChar char="•"/>
            </a:pPr>
            <a:endParaRPr lang="en-US" sz="1200" dirty="0" smtClean="0">
              <a:solidFill>
                <a:srgbClr val="003399"/>
              </a:solidFill>
              <a:cs typeface="Arial" pitchFamily="34" charset="0"/>
            </a:endParaRPr>
          </a:p>
          <a:p>
            <a:r>
              <a:rPr lang="en-US" sz="2400" b="1" dirty="0" smtClean="0">
                <a:solidFill>
                  <a:srgbClr val="003399"/>
                </a:solidFill>
                <a:cs typeface="Arial" pitchFamily="34" charset="0"/>
              </a:rPr>
              <a:t>Medical:</a:t>
            </a:r>
            <a:r>
              <a:rPr lang="en-US" sz="2400" dirty="0" smtClean="0">
                <a:solidFill>
                  <a:srgbClr val="003399"/>
                </a:solidFill>
                <a:cs typeface="Arial" pitchFamily="34" charset="0"/>
              </a:rPr>
              <a:t> 	Drug release and delivery</a:t>
            </a:r>
          </a:p>
          <a:p>
            <a:pPr>
              <a:buFont typeface="Arial" pitchFamily="34" charset="0"/>
              <a:buChar char="•"/>
            </a:pPr>
            <a:endParaRPr lang="en-US" sz="1200" dirty="0" smtClean="0">
              <a:solidFill>
                <a:srgbClr val="003399"/>
              </a:solidFill>
              <a:cs typeface="Arial" pitchFamily="34" charset="0"/>
            </a:endParaRPr>
          </a:p>
          <a:p>
            <a:r>
              <a:rPr lang="en-US" sz="2400" b="1" dirty="0" smtClean="0">
                <a:solidFill>
                  <a:srgbClr val="003399"/>
                </a:solidFill>
                <a:cs typeface="Arial" pitchFamily="34" charset="0"/>
              </a:rPr>
              <a:t>Catalysis and Separation: </a:t>
            </a:r>
            <a:r>
              <a:rPr lang="en-US" sz="2400" dirty="0" smtClean="0">
                <a:solidFill>
                  <a:srgbClr val="003399"/>
                </a:solidFill>
                <a:cs typeface="Arial" pitchFamily="34" charset="0"/>
              </a:rPr>
              <a:t>To mimic </a:t>
            </a:r>
            <a:r>
              <a:rPr lang="en-US" sz="2400" dirty="0" err="1" smtClean="0">
                <a:solidFill>
                  <a:srgbClr val="003399"/>
                </a:solidFill>
                <a:cs typeface="Arial" pitchFamily="34" charset="0"/>
              </a:rPr>
              <a:t>zeolites</a:t>
            </a:r>
            <a:endParaRPr lang="en-US" sz="2400" dirty="0" smtClean="0">
              <a:solidFill>
                <a:srgbClr val="003399"/>
              </a:solidFill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19350" y="314980"/>
            <a:ext cx="42862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7030A0"/>
                </a:solidFill>
                <a:ea typeface="Calibri" pitchFamily="34" charset="0"/>
                <a:cs typeface="Arial" pitchFamily="34" charset="0"/>
              </a:rPr>
              <a:t>Properties and Applications</a:t>
            </a:r>
            <a:endParaRPr lang="en-US" sz="2800" b="1" dirty="0" smtClean="0">
              <a:solidFill>
                <a:srgbClr val="7030A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61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onlinelibrary.wiley.com/doi/10.1002/anie.200700534/full</a:t>
            </a:r>
            <a:endParaRPr lang="en-US" dirty="0" smtClean="0"/>
          </a:p>
          <a:p>
            <a:r>
              <a:rPr lang="en-US" dirty="0"/>
              <a:t>X-ray Structure Determination - A Practical Guide" by G. H. Stout and L. H. Jensen</a:t>
            </a:r>
            <a:r>
              <a:rPr lang="en-US" dirty="0" smtClean="0"/>
              <a:t>)</a:t>
            </a:r>
          </a:p>
          <a:p>
            <a:r>
              <a:rPr lang="en-US" dirty="0"/>
              <a:t>Crystal Engineering, A textbook by </a:t>
            </a:r>
            <a:r>
              <a:rPr lang="en-US" dirty="0" err="1"/>
              <a:t>Gautam</a:t>
            </a:r>
            <a:r>
              <a:rPr lang="en-US" dirty="0"/>
              <a:t> R </a:t>
            </a:r>
            <a:r>
              <a:rPr lang="en-US" dirty="0" err="1"/>
              <a:t>Desiraju</a:t>
            </a:r>
            <a:r>
              <a:rPr lang="en-US" dirty="0"/>
              <a:t>, </a:t>
            </a:r>
            <a:r>
              <a:rPr lang="en-US" dirty="0" err="1"/>
              <a:t>Jagadese</a:t>
            </a:r>
            <a:r>
              <a:rPr lang="en-US" dirty="0"/>
              <a:t> J </a:t>
            </a:r>
            <a:r>
              <a:rPr lang="en-US" dirty="0" err="1"/>
              <a:t>Vittal</a:t>
            </a:r>
            <a:r>
              <a:rPr lang="en-US" dirty="0"/>
              <a:t> , </a:t>
            </a:r>
            <a:r>
              <a:rPr lang="en-US" dirty="0" err="1"/>
              <a:t>Arunachalam</a:t>
            </a:r>
            <a:r>
              <a:rPr lang="en-US" dirty="0"/>
              <a:t> </a:t>
            </a:r>
            <a:r>
              <a:rPr lang="en-US" dirty="0" err="1"/>
              <a:t>Ramanan</a:t>
            </a:r>
            <a:endParaRPr lang="en-US" dirty="0" smtClean="0"/>
          </a:p>
          <a:p>
            <a:r>
              <a:rPr lang="de-DE" dirty="0" smtClean="0"/>
              <a:t>G</a:t>
            </a:r>
            <a:r>
              <a:rPr lang="de-DE" dirty="0"/>
              <a:t>. R. Desiraju, Angew. </a:t>
            </a:r>
            <a:r>
              <a:rPr lang="de-DE" dirty="0" smtClean="0"/>
              <a:t>Chem</a:t>
            </a:r>
            <a:r>
              <a:rPr lang="de-DE" dirty="0"/>
              <a:t>. Int. </a:t>
            </a:r>
            <a:r>
              <a:rPr lang="de-DE" dirty="0" smtClean="0"/>
              <a:t>Ed. 34</a:t>
            </a:r>
            <a:r>
              <a:rPr lang="de-DE" dirty="0"/>
              <a:t>, 2311–2327 </a:t>
            </a:r>
            <a:endParaRPr lang="de-DE" dirty="0" smtClean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5722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</a:t>
            </a:r>
            <a:r>
              <a:rPr lang="en-US" dirty="0" smtClean="0"/>
              <a:t>he End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sz="3600" dirty="0" smtClean="0"/>
          </a:p>
          <a:p>
            <a:endParaRPr lang="en-US" sz="3600" dirty="0"/>
          </a:p>
          <a:p>
            <a:r>
              <a:rPr lang="el-GR" sz="3600" dirty="0" smtClean="0"/>
              <a:t>Ευχαριστώ για την προσοχή σας!!</a:t>
            </a:r>
            <a:endParaRPr lang="el-GR" sz="3600" dirty="0"/>
          </a:p>
        </p:txBody>
      </p:sp>
    </p:spTree>
    <p:extLst>
      <p:ext uri="{BB962C8B-B14F-4D97-AF65-F5344CB8AC3E}">
        <p14:creationId xmlns:p14="http://schemas.microsoft.com/office/powerpoint/2010/main" val="334571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ontent Placeholder 6"/>
          <p:cNvSpPr>
            <a:spLocks noGrp="1"/>
          </p:cNvSpPr>
          <p:nvPr>
            <p:ph sz="half" idx="1"/>
          </p:nvPr>
        </p:nvSpPr>
        <p:spPr>
          <a:xfrm>
            <a:off x="381000" y="1447800"/>
            <a:ext cx="4572000" cy="3429000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en-US" sz="2000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Interactions and forces</a:t>
            </a:r>
          </a:p>
          <a:p>
            <a:pPr marL="0" indent="0" algn="ctr" eaLnBrk="1" hangingPunct="1">
              <a:buFont typeface="Arial" charset="0"/>
              <a:buNone/>
            </a:pPr>
            <a:endParaRPr lang="en-US" sz="2000" dirty="0" smtClean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marL="0" indent="0" algn="ctr" eaLnBrk="1" hangingPunct="1">
              <a:buFont typeface="Arial" charset="0"/>
              <a:buNone/>
            </a:pPr>
            <a:r>
              <a:rPr lang="en-US" sz="2000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Force constant</a:t>
            </a:r>
          </a:p>
          <a:p>
            <a:pPr marL="0" indent="0" algn="ctr" eaLnBrk="1" hangingPunct="1">
              <a:buFont typeface="Arial" charset="0"/>
              <a:buNone/>
            </a:pPr>
            <a:endParaRPr lang="en-US" sz="2000" dirty="0" smtClean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marL="0" indent="0" algn="ctr" eaLnBrk="1" hangingPunct="1">
              <a:buFont typeface="Arial" charset="0"/>
              <a:buNone/>
            </a:pPr>
            <a:r>
              <a:rPr lang="en-US" sz="2000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Intermolecular interactions are required for Crystal Engineering</a:t>
            </a:r>
            <a:endParaRPr lang="en-US" sz="2000" dirty="0" smtClean="0">
              <a:solidFill>
                <a:srgbClr val="002060"/>
              </a:solidFill>
            </a:endParaRPr>
          </a:p>
        </p:txBody>
      </p:sp>
      <p:pic>
        <p:nvPicPr>
          <p:cNvPr id="4101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76800" y="1447800"/>
            <a:ext cx="4114800" cy="2671763"/>
          </a:xfrm>
          <a:noFill/>
        </p:spPr>
      </p:pic>
      <p:sp>
        <p:nvSpPr>
          <p:cNvPr id="4102" name="Rectangle 9"/>
          <p:cNvSpPr>
            <a:spLocks noChangeArrowheads="1"/>
          </p:cNvSpPr>
          <p:nvPr/>
        </p:nvSpPr>
        <p:spPr bwMode="auto">
          <a:xfrm>
            <a:off x="5486400" y="4267200"/>
            <a:ext cx="3124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  <a:cs typeface="Arial" charset="0"/>
              </a:rPr>
              <a:t>Potential energy diagram for an intermolecular interaction</a:t>
            </a: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2133600" y="390525"/>
            <a:ext cx="47990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cs typeface="Arial" charset="0"/>
              </a:rPr>
              <a:t>Intermolecular Interactions</a:t>
            </a:r>
            <a:endParaRPr lang="en-GB" sz="2800" dirty="0">
              <a:solidFill>
                <a:srgbClr val="7030A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600" y="49924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 smtClean="0">
                <a:solidFill>
                  <a:srgbClr val="002060"/>
                </a:solidFill>
              </a:rPr>
              <a:t>Intermolecular interactions occur in the energy range of </a:t>
            </a:r>
            <a:r>
              <a:rPr lang="en-GB" dirty="0" smtClean="0">
                <a:solidFill>
                  <a:srgbClr val="FF0000"/>
                </a:solidFill>
              </a:rPr>
              <a:t>4–80 kJ mol</a:t>
            </a:r>
            <a:r>
              <a:rPr lang="en-GB" baseline="30000" dirty="0" smtClean="0">
                <a:solidFill>
                  <a:srgbClr val="FF0000"/>
                </a:solidFill>
              </a:rPr>
              <a:t>-1</a:t>
            </a:r>
            <a:endParaRPr lang="en-GB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02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888307"/>
            <a:ext cx="4038600" cy="2499023"/>
          </a:xfrm>
          <a:noFill/>
        </p:spPr>
      </p:pic>
      <p:sp>
        <p:nvSpPr>
          <p:cNvPr id="5126" name="Rectangle 7"/>
          <p:cNvSpPr>
            <a:spLocks noChangeArrowheads="1"/>
          </p:cNvSpPr>
          <p:nvPr/>
        </p:nvSpPr>
        <p:spPr bwMode="auto">
          <a:xfrm>
            <a:off x="1676400" y="238780"/>
            <a:ext cx="597791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cs typeface="Arial" charset="0"/>
              </a:rPr>
              <a:t>General </a:t>
            </a:r>
            <a:r>
              <a:rPr lang="en-US" sz="2800" b="1" dirty="0" smtClean="0">
                <a:solidFill>
                  <a:srgbClr val="7030A0"/>
                </a:solidFill>
                <a:cs typeface="Arial" charset="0"/>
              </a:rPr>
              <a:t>Properties of Interactions</a:t>
            </a:r>
            <a:endParaRPr lang="en-GB" sz="2800" dirty="0">
              <a:solidFill>
                <a:srgbClr val="7030A0"/>
              </a:solidFill>
            </a:endParaRPr>
          </a:p>
        </p:txBody>
      </p:sp>
      <p:sp>
        <p:nvSpPr>
          <p:cNvPr id="5127" name="Rectangle 9"/>
          <p:cNvSpPr>
            <a:spLocks noChangeArrowheads="1"/>
          </p:cNvSpPr>
          <p:nvPr/>
        </p:nvSpPr>
        <p:spPr bwMode="auto">
          <a:xfrm>
            <a:off x="457200" y="892175"/>
            <a:ext cx="50292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400" b="1" dirty="0">
                <a:solidFill>
                  <a:srgbClr val="002060"/>
                </a:solidFill>
                <a:cs typeface="Arial" charset="0"/>
              </a:rPr>
              <a:t>  </a:t>
            </a:r>
            <a:r>
              <a:rPr lang="en-US" sz="2400" dirty="0">
                <a:solidFill>
                  <a:srgbClr val="002060"/>
                </a:solidFill>
                <a:cs typeface="Arial" charset="0"/>
              </a:rPr>
              <a:t>Strength</a:t>
            </a:r>
          </a:p>
          <a:p>
            <a:r>
              <a:rPr lang="en-US" sz="2400" b="1" dirty="0">
                <a:solidFill>
                  <a:srgbClr val="002060"/>
                </a:solidFill>
                <a:cs typeface="Arial" charset="0"/>
              </a:rPr>
              <a:t>       	</a:t>
            </a:r>
            <a:r>
              <a:rPr lang="en-US" sz="2000" b="1" dirty="0">
                <a:solidFill>
                  <a:srgbClr val="FF0000"/>
                </a:solidFill>
                <a:cs typeface="Arial" charset="0"/>
              </a:rPr>
              <a:t>Weak and </a:t>
            </a:r>
            <a:r>
              <a:rPr lang="en-US" sz="2000" b="1" dirty="0" smtClean="0">
                <a:solidFill>
                  <a:srgbClr val="FF0000"/>
                </a:solidFill>
                <a:cs typeface="Arial" charset="0"/>
              </a:rPr>
              <a:t>Strong</a:t>
            </a:r>
            <a:endParaRPr lang="en-US" sz="2400" b="1" dirty="0">
              <a:solidFill>
                <a:srgbClr val="FF0000"/>
              </a:solidFill>
              <a:cs typeface="Arial" charset="0"/>
            </a:endParaRPr>
          </a:p>
          <a:p>
            <a:pPr>
              <a:buFont typeface="Arial" charset="0"/>
              <a:buChar char="•"/>
            </a:pPr>
            <a:r>
              <a:rPr lang="en-US" sz="2400" b="1" dirty="0">
                <a:solidFill>
                  <a:srgbClr val="002060"/>
                </a:solidFill>
                <a:cs typeface="Arial" charset="0"/>
              </a:rPr>
              <a:t>  </a:t>
            </a:r>
            <a:r>
              <a:rPr lang="en-US" sz="2400" dirty="0">
                <a:solidFill>
                  <a:srgbClr val="002060"/>
                </a:solidFill>
                <a:cs typeface="Arial" charset="0"/>
              </a:rPr>
              <a:t>Directionality</a:t>
            </a:r>
          </a:p>
          <a:p>
            <a:r>
              <a:rPr lang="en-US" sz="2400" b="1" dirty="0">
                <a:solidFill>
                  <a:srgbClr val="002060"/>
                </a:solidFill>
                <a:cs typeface="Arial" charset="0"/>
              </a:rPr>
              <a:t>	</a:t>
            </a:r>
            <a:r>
              <a:rPr lang="en-US" sz="2000" b="1" dirty="0">
                <a:solidFill>
                  <a:srgbClr val="FF0000"/>
                </a:solidFill>
                <a:cs typeface="Arial" charset="0"/>
              </a:rPr>
              <a:t>Isotropic and </a:t>
            </a:r>
            <a:r>
              <a:rPr lang="en-US" sz="2000" b="1" dirty="0" smtClean="0">
                <a:solidFill>
                  <a:srgbClr val="FF0000"/>
                </a:solidFill>
                <a:cs typeface="Arial" charset="0"/>
              </a:rPr>
              <a:t>anisotropic</a:t>
            </a:r>
            <a:endParaRPr lang="en-US" sz="2400" b="1" dirty="0">
              <a:solidFill>
                <a:srgbClr val="FF0000"/>
              </a:solidFill>
              <a:cs typeface="Arial" charset="0"/>
            </a:endParaRPr>
          </a:p>
          <a:p>
            <a:pPr>
              <a:buFont typeface="Arial" charset="0"/>
              <a:buChar char="•"/>
            </a:pPr>
            <a:r>
              <a:rPr lang="en-US" sz="2400" b="1" dirty="0">
                <a:solidFill>
                  <a:srgbClr val="002060"/>
                </a:solidFill>
                <a:cs typeface="Arial" charset="0"/>
              </a:rPr>
              <a:t>  </a:t>
            </a:r>
            <a:r>
              <a:rPr lang="en-US" sz="2400" dirty="0">
                <a:solidFill>
                  <a:srgbClr val="002060"/>
                </a:solidFill>
                <a:cs typeface="Arial" charset="0"/>
              </a:rPr>
              <a:t>Distance dependence</a:t>
            </a:r>
          </a:p>
          <a:p>
            <a:r>
              <a:rPr lang="en-US" sz="2400" b="1" dirty="0">
                <a:solidFill>
                  <a:srgbClr val="002060"/>
                </a:solidFill>
                <a:cs typeface="Arial" charset="0"/>
              </a:rPr>
              <a:t>	</a:t>
            </a:r>
            <a:r>
              <a:rPr lang="en-US" sz="2000" b="1" dirty="0">
                <a:solidFill>
                  <a:srgbClr val="FF0000"/>
                </a:solidFill>
                <a:cs typeface="Arial" charset="0"/>
              </a:rPr>
              <a:t>Electrostatic and </a:t>
            </a:r>
            <a:r>
              <a:rPr lang="en-US" sz="2000" b="1" dirty="0" smtClean="0">
                <a:solidFill>
                  <a:srgbClr val="FF0000"/>
                </a:solidFill>
                <a:cs typeface="Arial" charset="0"/>
              </a:rPr>
              <a:t>dispersive</a:t>
            </a:r>
            <a:endParaRPr lang="en-US" sz="2400" b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5128" name="Rectangle 10"/>
          <p:cNvSpPr>
            <a:spLocks noChangeArrowheads="1"/>
          </p:cNvSpPr>
          <p:nvPr/>
        </p:nvSpPr>
        <p:spPr bwMode="auto">
          <a:xfrm>
            <a:off x="228600" y="5540514"/>
            <a:ext cx="8686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</a:rPr>
              <a:t>The design of crystal structures requires a correct assessment of the energetic and spatial properties of the intermolecular interactions in it.</a:t>
            </a:r>
          </a:p>
        </p:txBody>
      </p:sp>
    </p:spTree>
    <p:extLst>
      <p:ext uri="{BB962C8B-B14F-4D97-AF65-F5344CB8AC3E}">
        <p14:creationId xmlns:p14="http://schemas.microsoft.com/office/powerpoint/2010/main" val="233847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6"/>
          <p:cNvSpPr txBox="1">
            <a:spLocks noChangeArrowheads="1"/>
          </p:cNvSpPr>
          <p:nvPr/>
        </p:nvSpPr>
        <p:spPr bwMode="auto">
          <a:xfrm>
            <a:off x="457200" y="1295400"/>
            <a:ext cx="8458200" cy="367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2000" dirty="0" err="1">
                <a:solidFill>
                  <a:srgbClr val="002060"/>
                </a:solidFill>
              </a:rPr>
              <a:t>Lennard</a:t>
            </a:r>
            <a:r>
              <a:rPr lang="en-GB" sz="2000" dirty="0">
                <a:solidFill>
                  <a:srgbClr val="002060"/>
                </a:solidFill>
              </a:rPr>
              <a:t>-Jones expression for the potential energy of a system of two non-bonded atoms </a:t>
            </a:r>
            <a:r>
              <a:rPr lang="en-GB" sz="2000" dirty="0" err="1">
                <a:solidFill>
                  <a:srgbClr val="002060"/>
                </a:solidFill>
              </a:rPr>
              <a:t>i</a:t>
            </a:r>
            <a:r>
              <a:rPr lang="en-GB" sz="2000" dirty="0">
                <a:solidFill>
                  <a:srgbClr val="002060"/>
                </a:solidFill>
              </a:rPr>
              <a:t> and j</a:t>
            </a:r>
          </a:p>
          <a:p>
            <a:pPr algn="ctr"/>
            <a:r>
              <a:rPr lang="en-GB" sz="2400" b="1" dirty="0" err="1">
                <a:solidFill>
                  <a:srgbClr val="FF0000"/>
                </a:solidFill>
              </a:rPr>
              <a:t>U</a:t>
            </a:r>
            <a:r>
              <a:rPr lang="en-GB" sz="2400" b="1" baseline="-25000" dirty="0" err="1">
                <a:solidFill>
                  <a:srgbClr val="FF0000"/>
                </a:solidFill>
              </a:rPr>
              <a:t>ij</a:t>
            </a:r>
            <a:r>
              <a:rPr lang="en-GB" sz="2400" b="1" dirty="0">
                <a:solidFill>
                  <a:srgbClr val="FF0000"/>
                </a:solidFill>
              </a:rPr>
              <a:t> = </a:t>
            </a:r>
            <a:r>
              <a:rPr lang="en-GB" sz="2400" b="1" dirty="0" smtClean="0">
                <a:solidFill>
                  <a:srgbClr val="FF0000"/>
                </a:solidFill>
              </a:rPr>
              <a:t>–Ar</a:t>
            </a:r>
            <a:r>
              <a:rPr lang="en-GB" sz="2400" b="1" baseline="-25000" dirty="0" smtClean="0">
                <a:solidFill>
                  <a:srgbClr val="FF0000"/>
                </a:solidFill>
              </a:rPr>
              <a:t>ij</a:t>
            </a:r>
            <a:r>
              <a:rPr lang="en-GB" sz="2400" b="1" baseline="30000" dirty="0" smtClean="0">
                <a:solidFill>
                  <a:srgbClr val="FF0000"/>
                </a:solidFill>
              </a:rPr>
              <a:t>–6</a:t>
            </a:r>
            <a:r>
              <a:rPr lang="en-GB" sz="2400" b="1" dirty="0" smtClean="0">
                <a:solidFill>
                  <a:srgbClr val="FF0000"/>
                </a:solidFill>
              </a:rPr>
              <a:t> </a:t>
            </a:r>
            <a:r>
              <a:rPr lang="en-GB" sz="2400" b="1" dirty="0">
                <a:solidFill>
                  <a:srgbClr val="FF0000"/>
                </a:solidFill>
              </a:rPr>
              <a:t>+ Br</a:t>
            </a:r>
            <a:r>
              <a:rPr lang="en-GB" sz="2400" b="1" baseline="-25000" dirty="0">
                <a:solidFill>
                  <a:srgbClr val="FF0000"/>
                </a:solidFill>
              </a:rPr>
              <a:t>ij</a:t>
            </a:r>
            <a:r>
              <a:rPr lang="en-GB" sz="2400" b="1" baseline="30000" dirty="0">
                <a:solidFill>
                  <a:srgbClr val="FF0000"/>
                </a:solidFill>
              </a:rPr>
              <a:t>–12</a:t>
            </a:r>
            <a:r>
              <a:rPr lang="en-GB" sz="2400" b="1" dirty="0">
                <a:solidFill>
                  <a:srgbClr val="FF0000"/>
                </a:solidFill>
              </a:rPr>
              <a:t> + q</a:t>
            </a:r>
            <a:r>
              <a:rPr lang="en-GB" sz="2400" b="1" baseline="-25000" dirty="0">
                <a:solidFill>
                  <a:srgbClr val="FF0000"/>
                </a:solidFill>
              </a:rPr>
              <a:t>1</a:t>
            </a:r>
            <a:r>
              <a:rPr lang="en-GB" sz="2400" b="1" dirty="0">
                <a:solidFill>
                  <a:srgbClr val="FF0000"/>
                </a:solidFill>
              </a:rPr>
              <a:t>q</a:t>
            </a:r>
            <a:r>
              <a:rPr lang="en-GB" sz="2400" b="1" baseline="-25000" dirty="0">
                <a:solidFill>
                  <a:srgbClr val="FF0000"/>
                </a:solidFill>
              </a:rPr>
              <a:t>2</a:t>
            </a:r>
            <a:r>
              <a:rPr lang="en-GB" sz="2400" b="1" dirty="0">
                <a:solidFill>
                  <a:srgbClr val="FF0000"/>
                </a:solidFill>
              </a:rPr>
              <a:t>r</a:t>
            </a:r>
            <a:r>
              <a:rPr lang="en-GB" sz="2400" b="1" baseline="30000" dirty="0">
                <a:solidFill>
                  <a:srgbClr val="FF0000"/>
                </a:solidFill>
              </a:rPr>
              <a:t>–1</a:t>
            </a:r>
          </a:p>
          <a:p>
            <a:endParaRPr lang="en-GB" sz="2400" dirty="0"/>
          </a:p>
          <a:p>
            <a:r>
              <a:rPr lang="en-GB" sz="2000" b="1" dirty="0" err="1">
                <a:solidFill>
                  <a:srgbClr val="002060"/>
                </a:solidFill>
              </a:rPr>
              <a:t>U</a:t>
            </a:r>
            <a:r>
              <a:rPr lang="en-GB" sz="2000" b="1" baseline="-25000" dirty="0" err="1">
                <a:solidFill>
                  <a:srgbClr val="002060"/>
                </a:solidFill>
              </a:rPr>
              <a:t>ij</a:t>
            </a:r>
            <a:r>
              <a:rPr lang="en-GB" sz="2000" dirty="0">
                <a:solidFill>
                  <a:srgbClr val="002060"/>
                </a:solidFill>
              </a:rPr>
              <a:t>: the potential energy between the atoms</a:t>
            </a:r>
          </a:p>
          <a:p>
            <a:r>
              <a:rPr lang="en-GB" sz="2000" b="1" dirty="0">
                <a:solidFill>
                  <a:srgbClr val="002060"/>
                </a:solidFill>
              </a:rPr>
              <a:t>A</a:t>
            </a:r>
            <a:r>
              <a:rPr lang="en-GB" sz="2000" dirty="0">
                <a:solidFill>
                  <a:srgbClr val="002060"/>
                </a:solidFill>
              </a:rPr>
              <a:t> and </a:t>
            </a:r>
            <a:r>
              <a:rPr lang="en-GB" sz="2000" b="1" dirty="0">
                <a:solidFill>
                  <a:srgbClr val="002060"/>
                </a:solidFill>
              </a:rPr>
              <a:t>B</a:t>
            </a:r>
            <a:r>
              <a:rPr lang="en-GB" sz="2000" dirty="0">
                <a:solidFill>
                  <a:srgbClr val="002060"/>
                </a:solidFill>
              </a:rPr>
              <a:t> are </a:t>
            </a:r>
            <a:r>
              <a:rPr lang="en-GB" sz="2000" dirty="0" smtClean="0">
                <a:solidFill>
                  <a:srgbClr val="002060"/>
                </a:solidFill>
              </a:rPr>
              <a:t>constants</a:t>
            </a:r>
          </a:p>
          <a:p>
            <a:r>
              <a:rPr lang="en-GB" sz="2000" b="1" dirty="0" smtClean="0">
                <a:solidFill>
                  <a:srgbClr val="002060"/>
                </a:solidFill>
              </a:rPr>
              <a:t>q</a:t>
            </a:r>
            <a:r>
              <a:rPr lang="en-GB" sz="2000" b="1" baseline="-25000" dirty="0" smtClean="0">
                <a:solidFill>
                  <a:srgbClr val="002060"/>
                </a:solidFill>
              </a:rPr>
              <a:t>1</a:t>
            </a:r>
            <a:r>
              <a:rPr lang="en-GB" sz="2000" dirty="0" smtClean="0">
                <a:solidFill>
                  <a:srgbClr val="002060"/>
                </a:solidFill>
              </a:rPr>
              <a:t> and </a:t>
            </a:r>
            <a:r>
              <a:rPr lang="en-GB" sz="2000" b="1" dirty="0" smtClean="0">
                <a:solidFill>
                  <a:srgbClr val="002060"/>
                </a:solidFill>
              </a:rPr>
              <a:t>q</a:t>
            </a:r>
            <a:r>
              <a:rPr lang="en-GB" sz="2000" b="1" baseline="-25000" dirty="0" smtClean="0">
                <a:solidFill>
                  <a:srgbClr val="002060"/>
                </a:solidFill>
              </a:rPr>
              <a:t>2</a:t>
            </a:r>
            <a:r>
              <a:rPr lang="en-GB" sz="2000" dirty="0" smtClean="0">
                <a:solidFill>
                  <a:srgbClr val="002060"/>
                </a:solidFill>
              </a:rPr>
              <a:t> are charges on the two atoms</a:t>
            </a:r>
          </a:p>
          <a:p>
            <a:endParaRPr lang="en-GB" sz="2000" dirty="0">
              <a:solidFill>
                <a:srgbClr val="002060"/>
              </a:solidFill>
            </a:endParaRPr>
          </a:p>
          <a:p>
            <a:r>
              <a:rPr lang="en-GB" sz="2000" b="1" dirty="0">
                <a:solidFill>
                  <a:srgbClr val="002060"/>
                </a:solidFill>
              </a:rPr>
              <a:t>F</a:t>
            </a:r>
            <a:r>
              <a:rPr lang="en-GB" sz="2000" b="1" dirty="0" smtClean="0">
                <a:solidFill>
                  <a:srgbClr val="002060"/>
                </a:solidFill>
              </a:rPr>
              <a:t>irst term: </a:t>
            </a:r>
            <a:r>
              <a:rPr lang="en-GB" sz="2000" dirty="0">
                <a:solidFill>
                  <a:srgbClr val="002060"/>
                </a:solidFill>
              </a:rPr>
              <a:t>is dispersive (attraction)</a:t>
            </a:r>
          </a:p>
          <a:p>
            <a:r>
              <a:rPr lang="en-GB" sz="2000" b="1" dirty="0" smtClean="0">
                <a:solidFill>
                  <a:srgbClr val="002060"/>
                </a:solidFill>
              </a:rPr>
              <a:t>Second term</a:t>
            </a:r>
            <a:r>
              <a:rPr lang="en-GB" sz="2000" dirty="0" smtClean="0">
                <a:solidFill>
                  <a:srgbClr val="002060"/>
                </a:solidFill>
              </a:rPr>
              <a:t>: </a:t>
            </a:r>
            <a:r>
              <a:rPr lang="en-GB" sz="2000" dirty="0">
                <a:solidFill>
                  <a:srgbClr val="002060"/>
                </a:solidFill>
              </a:rPr>
              <a:t>arises from repulsive forces</a:t>
            </a:r>
          </a:p>
          <a:p>
            <a:r>
              <a:rPr lang="en-GB" sz="2000" b="1" dirty="0" smtClean="0">
                <a:solidFill>
                  <a:srgbClr val="002060"/>
                </a:solidFill>
              </a:rPr>
              <a:t>Third term: </a:t>
            </a:r>
            <a:r>
              <a:rPr lang="en-GB" sz="2000" dirty="0" smtClean="0">
                <a:solidFill>
                  <a:srgbClr val="002060"/>
                </a:solidFill>
              </a:rPr>
              <a:t>empirical </a:t>
            </a:r>
            <a:r>
              <a:rPr lang="en-GB" sz="2000" dirty="0">
                <a:solidFill>
                  <a:srgbClr val="002060"/>
                </a:solidFill>
              </a:rPr>
              <a:t>representation of </a:t>
            </a:r>
            <a:r>
              <a:rPr lang="en-GB" sz="2000" dirty="0" smtClean="0">
                <a:solidFill>
                  <a:srgbClr val="002060"/>
                </a:solidFill>
              </a:rPr>
              <a:t>electrostatic </a:t>
            </a:r>
            <a:r>
              <a:rPr lang="en-GB" sz="2000" dirty="0">
                <a:solidFill>
                  <a:srgbClr val="002060"/>
                </a:solidFill>
              </a:rPr>
              <a:t>interactions.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35113" y="406400"/>
            <a:ext cx="6084887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7030A0"/>
                </a:solidFill>
                <a:ea typeface="+mj-ea"/>
                <a:cs typeface="Arial" charset="0"/>
              </a:rPr>
              <a:t>van der Waals interactions</a:t>
            </a:r>
          </a:p>
        </p:txBody>
      </p:sp>
    </p:spTree>
    <p:extLst>
      <p:ext uri="{BB962C8B-B14F-4D97-AF65-F5344CB8AC3E}">
        <p14:creationId xmlns:p14="http://schemas.microsoft.com/office/powerpoint/2010/main" val="327766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323</TotalTime>
  <Words>2627</Words>
  <Application>Microsoft Office PowerPoint</Application>
  <PresentationFormat>On-screen Show (4:3)</PresentationFormat>
  <Paragraphs>524</Paragraphs>
  <Slides>68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68</vt:i4>
      </vt:variant>
    </vt:vector>
  </HeadingPairs>
  <TitlesOfParts>
    <vt:vector size="71" baseType="lpstr">
      <vt:lpstr>Flow</vt:lpstr>
      <vt:lpstr>ISIS/Draw Sketch</vt:lpstr>
      <vt:lpstr>CS ChemDraw Drawing</vt:lpstr>
      <vt:lpstr>Crystal Engineering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Crystal Morphology and Habit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References</vt:lpstr>
      <vt:lpstr>Τhe End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Giorgos</dc:creator>
  <cp:lastModifiedBy>Giorgos</cp:lastModifiedBy>
  <cp:revision>152</cp:revision>
  <dcterms:created xsi:type="dcterms:W3CDTF">2017-05-06T15:17:34Z</dcterms:created>
  <dcterms:modified xsi:type="dcterms:W3CDTF">2017-05-08T09:20:14Z</dcterms:modified>
</cp:coreProperties>
</file>